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68" r:id="rId2"/>
    <p:sldId id="270" r:id="rId3"/>
    <p:sldId id="345" r:id="rId4"/>
    <p:sldId id="342" r:id="rId5"/>
    <p:sldId id="348" r:id="rId6"/>
    <p:sldId id="347" r:id="rId7"/>
    <p:sldId id="349" r:id="rId8"/>
    <p:sldId id="350" r:id="rId9"/>
    <p:sldId id="352" r:id="rId10"/>
    <p:sldId id="351" r:id="rId11"/>
    <p:sldId id="354" r:id="rId12"/>
    <p:sldId id="353" r:id="rId13"/>
    <p:sldId id="355" r:id="rId14"/>
    <p:sldId id="356" r:id="rId15"/>
    <p:sldId id="343" r:id="rId16"/>
    <p:sldId id="313" r:id="rId17"/>
    <p:sldId id="325" r:id="rId18"/>
    <p:sldId id="346" r:id="rId19"/>
    <p:sldId id="344" r:id="rId20"/>
    <p:sldId id="297"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12" autoAdjust="0"/>
    <p:restoredTop sz="93529" autoAdjust="0"/>
  </p:normalViewPr>
  <p:slideViewPr>
    <p:cSldViewPr>
      <p:cViewPr>
        <p:scale>
          <a:sx n="77" d="100"/>
          <a:sy n="77" d="100"/>
        </p:scale>
        <p:origin x="-112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2BF8043-6512-400A-925C-93F07EFD9543}" type="datetimeFigureOut">
              <a:rPr lang="ru-RU"/>
              <a:pPr>
                <a:defRPr/>
              </a:pPr>
              <a:t>11.11.2014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ACFBA4B-B29A-49A8-B76E-2D881802D1FC}" type="slidenum">
              <a:rPr lang="ru-RU"/>
              <a:pPr>
                <a:defRPr/>
              </a:pPr>
              <a:t>‹#›</a:t>
            </a:fld>
            <a:endParaRPr lang="ru-RU"/>
          </a:p>
        </p:txBody>
      </p:sp>
    </p:spTree>
    <p:extLst>
      <p:ext uri="{BB962C8B-B14F-4D97-AF65-F5344CB8AC3E}">
        <p14:creationId xmlns:p14="http://schemas.microsoft.com/office/powerpoint/2010/main" val="41623076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64B1B14-FA11-4328-81E6-32A6C1A7E82D}" type="datetime1">
              <a:rPr lang="ru-RU"/>
              <a:pPr>
                <a:defRPr/>
              </a:pPr>
              <a:t>11.11.2014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6340D57-BD14-4FFE-9259-70F371C640A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BF9AD3F-6608-41E4-A848-FE0A11B047A4}" type="datetime1">
              <a:rPr lang="ru-RU"/>
              <a:pPr>
                <a:defRPr/>
              </a:pPr>
              <a:t>11.11.2014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C6C4C53-D4C8-4E8F-B88D-6AA878AD2F2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1D7509F-BEE8-4F9C-9F8D-DC78380156C5}" type="datetime1">
              <a:rPr lang="ru-RU"/>
              <a:pPr>
                <a:defRPr/>
              </a:pPr>
              <a:t>11.11.2014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466F60E-8572-4E97-877A-063DABF1C5B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B6CF82A-F33A-442A-AB7E-9F6A1B0B5A1F}" type="datetime1">
              <a:rPr lang="ru-RU"/>
              <a:pPr>
                <a:defRPr/>
              </a:pPr>
              <a:t>11.11.2014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36180E8-945F-445B-A8F7-C54956DA4C2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E16A42E-59FB-49FD-91C8-82DCD190E32C}" type="datetime1">
              <a:rPr lang="ru-RU"/>
              <a:pPr>
                <a:defRPr/>
              </a:pPr>
              <a:t>11.11.2014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9C2521EE-5379-4A53-89B4-AE1D7BC6CF1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CB6E228-7BCF-46F6-8FB0-D6781D60CFE8}" type="datetime1">
              <a:rPr lang="ru-RU"/>
              <a:pPr>
                <a:defRPr/>
              </a:pPr>
              <a:t>11.11.2014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6C15B92B-2091-4930-A9FC-7FD01713341C}"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972BB79-7680-4404-94B5-C42EBF955CD1}" type="datetime1">
              <a:rPr lang="ru-RU"/>
              <a:pPr>
                <a:defRPr/>
              </a:pPr>
              <a:t>11.11.2014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DE6B5CC-F787-4369-AAAC-AB781A58BB1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7828134-54D7-467E-BA15-6110782FC231}" type="datetime1">
              <a:rPr lang="ru-RU"/>
              <a:pPr>
                <a:defRPr/>
              </a:pPr>
              <a:t>11.11.2014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2F4C0DA-710C-4206-B74D-7DC938FA237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DB4071B-DEA8-4D33-96EA-B8DAD8CB6F4A}" type="datetime1">
              <a:rPr lang="ru-RU"/>
              <a:pPr>
                <a:defRPr/>
              </a:pPr>
              <a:t>11.11.2014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27436A2-FE76-46D1-A48C-2BEA9858843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F8407F7-69A4-4997-ADEC-C822C075A76F}" type="datetime1">
              <a:rPr lang="ru-RU"/>
              <a:pPr>
                <a:defRPr/>
              </a:pPr>
              <a:t>11.11.2014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12E9DB2-415D-45A1-8B03-78EEB044C3B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EBD4725-CB81-40FE-B728-31919725BBEA}" type="datetime1">
              <a:rPr lang="ru-RU"/>
              <a:pPr>
                <a:defRPr/>
              </a:pPr>
              <a:t>11.11.2014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6F397AA-BB3F-4428-AE04-A6EA4BAE7A8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D7E0CA0-03C7-41C9-9FB5-E845D073CC78}" type="datetime1">
              <a:rPr lang="ru-RU"/>
              <a:pPr>
                <a:defRPr/>
              </a:pPr>
              <a:t>11.11.2014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1AC0626-CE0F-493A-8D88-A9C51B1E760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00587A"/>
          </a:solidFill>
        </p:spPr>
        <p:style>
          <a:lnRef idx="1">
            <a:schemeClr val="accent1"/>
          </a:lnRef>
          <a:fillRef idx="3">
            <a:schemeClr val="accent1"/>
          </a:fillRef>
          <a:effectRef idx="2">
            <a:schemeClr val="accent1"/>
          </a:effectRef>
          <a:fontRef idx="minor">
            <a:schemeClr val="lt1"/>
          </a:fontRef>
        </p:style>
        <p:txBody>
          <a:bodyPr lIns="80147" tIns="40074" rIns="80147" bIns="40074" anchor="ctr"/>
          <a:lstStyle/>
          <a:p>
            <a:pPr algn="ctr" fontAlgn="auto">
              <a:spcBef>
                <a:spcPts val="0"/>
              </a:spcBef>
              <a:spcAft>
                <a:spcPts val="0"/>
              </a:spcAft>
              <a:defRPr/>
            </a:pPr>
            <a:endParaRPr lang="en-US"/>
          </a:p>
        </p:txBody>
      </p:sp>
      <p:sp>
        <p:nvSpPr>
          <p:cNvPr id="3076" name="Заголовок 4"/>
          <p:cNvSpPr>
            <a:spLocks/>
          </p:cNvSpPr>
          <p:nvPr/>
        </p:nvSpPr>
        <p:spPr bwMode="auto">
          <a:xfrm>
            <a:off x="0" y="1556792"/>
            <a:ext cx="9144000" cy="3046988"/>
          </a:xfrm>
          <a:prstGeom prst="rect">
            <a:avLst/>
          </a:prstGeom>
          <a:noFill/>
          <a:ln w="9525">
            <a:noFill/>
            <a:miter lim="800000"/>
            <a:headEnd/>
            <a:tailEnd/>
          </a:ln>
        </p:spPr>
        <p:txBody>
          <a:bodyPr wrap="square" lIns="0" tIns="0" rIns="0" bIns="0">
            <a:spAutoFit/>
          </a:bodyPr>
          <a:lstStyle/>
          <a:p>
            <a:pPr algn="ctr"/>
            <a:r>
              <a:rPr lang="ru-RU" sz="6600" b="1" dirty="0" smtClean="0">
                <a:solidFill>
                  <a:schemeClr val="bg1"/>
                </a:solidFill>
                <a:latin typeface="Calibri" pitchFamily="34" charset="0"/>
              </a:rPr>
              <a:t>Дисперсное </a:t>
            </a:r>
            <a:r>
              <a:rPr lang="ru-RU" sz="6600" b="1" dirty="0">
                <a:solidFill>
                  <a:schemeClr val="bg1"/>
                </a:solidFill>
                <a:latin typeface="Calibri" pitchFamily="34" charset="0"/>
              </a:rPr>
              <a:t>армирование </a:t>
            </a:r>
            <a:r>
              <a:rPr lang="ru-RU" sz="6600" b="1" dirty="0" smtClean="0">
                <a:solidFill>
                  <a:schemeClr val="bg1"/>
                </a:solidFill>
                <a:latin typeface="Calibri" pitchFamily="34" charset="0"/>
              </a:rPr>
              <a:t>бетона</a:t>
            </a:r>
          </a:p>
          <a:p>
            <a:pPr algn="ctr"/>
            <a:r>
              <a:rPr lang="ru-RU" sz="6600" b="1" dirty="0" err="1" smtClean="0">
                <a:solidFill>
                  <a:schemeClr val="bg1"/>
                </a:solidFill>
                <a:latin typeface="Calibri" pitchFamily="34" charset="0"/>
              </a:rPr>
              <a:t>Фибробетоны</a:t>
            </a:r>
            <a:endParaRPr lang="ru-RU" sz="6600" dirty="0">
              <a:solidFill>
                <a:schemeClr val="bg1"/>
              </a:solidFill>
              <a:latin typeface="Calibri" pitchFamily="34" charset="0"/>
            </a:endParaRPr>
          </a:p>
        </p:txBody>
      </p:sp>
      <p:sp>
        <p:nvSpPr>
          <p:cNvPr id="6" name="Номер слайда 5"/>
          <p:cNvSpPr>
            <a:spLocks noGrp="1"/>
          </p:cNvSpPr>
          <p:nvPr>
            <p:ph type="sldNum" sz="quarter" idx="12"/>
          </p:nvPr>
        </p:nvSpPr>
        <p:spPr/>
        <p:txBody>
          <a:bodyPr/>
          <a:lstStyle/>
          <a:p>
            <a:pPr>
              <a:defRPr/>
            </a:pPr>
            <a:fld id="{801D4971-5CCB-4592-ACFC-C7334AB4D40C}" type="slidenum">
              <a:rPr lang="ru-RU" smtClean="0"/>
              <a:pPr>
                <a:defRPr/>
              </a:pPr>
              <a:t>1</a:t>
            </a:fld>
            <a:endParaRPr lang="ru-RU"/>
          </a:p>
        </p:txBody>
      </p:sp>
      <p:sp>
        <p:nvSpPr>
          <p:cNvPr id="3078" name="Заголовок 4"/>
          <p:cNvSpPr>
            <a:spLocks/>
          </p:cNvSpPr>
          <p:nvPr/>
        </p:nvSpPr>
        <p:spPr bwMode="auto">
          <a:xfrm>
            <a:off x="360363" y="6188075"/>
            <a:ext cx="8315325" cy="369888"/>
          </a:xfrm>
          <a:prstGeom prst="rect">
            <a:avLst/>
          </a:prstGeom>
          <a:noFill/>
          <a:ln w="9525">
            <a:noFill/>
            <a:miter lim="800000"/>
            <a:headEnd/>
            <a:tailEnd/>
          </a:ln>
        </p:spPr>
        <p:txBody>
          <a:bodyPr lIns="0" tIns="0" rIns="0" bIns="0">
            <a:spAutoFit/>
          </a:bodyPr>
          <a:lstStyle/>
          <a:p>
            <a:pPr algn="ctr"/>
            <a:endParaRPr lang="ru-RU" sz="24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pPr>
              <a:defRPr/>
            </a:pPr>
            <a:fld id="{4102D527-949A-40A7-A526-F30B2271A8C6}" type="slidenum">
              <a:rPr lang="ru-RU" smtClean="0"/>
              <a:pPr>
                <a:defRPr/>
              </a:pPr>
              <a:t>2</a:t>
            </a:fld>
            <a:endParaRPr lang="ru-RU"/>
          </a:p>
        </p:txBody>
      </p:sp>
      <p:sp>
        <p:nvSpPr>
          <p:cNvPr id="7" name="Прямоугольник 6"/>
          <p:cNvSpPr/>
          <p:nvPr/>
        </p:nvSpPr>
        <p:spPr>
          <a:xfrm>
            <a:off x="500034" y="500042"/>
            <a:ext cx="8215370" cy="2585323"/>
          </a:xfrm>
          <a:prstGeom prst="rect">
            <a:avLst/>
          </a:prstGeom>
        </p:spPr>
        <p:txBody>
          <a:bodyPr wrap="square">
            <a:spAutoFit/>
          </a:bodyPr>
          <a:lstStyle/>
          <a:p>
            <a:pPr algn="ctr"/>
            <a:r>
              <a:rPr lang="ru-RU" b="1" dirty="0" err="1" smtClean="0">
                <a:solidFill>
                  <a:srgbClr val="FF0000"/>
                </a:solidFill>
              </a:rPr>
              <a:t>Фибробетон</a:t>
            </a:r>
            <a:r>
              <a:rPr lang="ru-RU" dirty="0" smtClean="0"/>
              <a:t> —  особо прочный вид бетона, армированного по всей своей площади металлическими и неметаллическими волокнами - </a:t>
            </a:r>
            <a:r>
              <a:rPr lang="ru-RU" dirty="0" err="1" smtClean="0"/>
              <a:t>фиброволокном.Такой</a:t>
            </a:r>
            <a:r>
              <a:rPr lang="ru-RU" dirty="0" smtClean="0"/>
              <a:t> бетон представляет собой обычную смесь цемента, песка, крупного заполнителя и воды, дополненную определённым количеством стальных или других волокон (фибр). Иногда добавляется пластифицирующая добавка, чтобы улучшить обрабатываемость смеси. Дискретные волокна производятся из различных материалов — от полипропилена до стали, в различных конфигурациях, длинах и поперечных сечениях.</a:t>
            </a:r>
            <a:endParaRPr lang="ru-RU" dirty="0"/>
          </a:p>
        </p:txBody>
      </p:sp>
      <p:pic>
        <p:nvPicPr>
          <p:cNvPr id="17410" name="Picture 2" descr="http://www.stroytechno.ru/uploads/images/armokarkas4.jpg"/>
          <p:cNvPicPr>
            <a:picLocks noChangeAspect="1" noChangeArrowheads="1"/>
          </p:cNvPicPr>
          <p:nvPr/>
        </p:nvPicPr>
        <p:blipFill>
          <a:blip r:embed="rId2"/>
          <a:srcRect/>
          <a:stretch>
            <a:fillRect/>
          </a:stretch>
        </p:blipFill>
        <p:spPr bwMode="auto">
          <a:xfrm>
            <a:off x="214282" y="3143248"/>
            <a:ext cx="3857653" cy="3367108"/>
          </a:xfrm>
          <a:prstGeom prst="rect">
            <a:avLst/>
          </a:prstGeom>
          <a:noFill/>
        </p:spPr>
      </p:pic>
      <p:pic>
        <p:nvPicPr>
          <p:cNvPr id="17412" name="Picture 4" descr="http://remstroyplyus.ru/images/stories/fibrobeton.jpg"/>
          <p:cNvPicPr>
            <a:picLocks noChangeAspect="1" noChangeArrowheads="1"/>
          </p:cNvPicPr>
          <p:nvPr/>
        </p:nvPicPr>
        <p:blipFill>
          <a:blip r:embed="rId3"/>
          <a:srcRect/>
          <a:stretch>
            <a:fillRect/>
          </a:stretch>
        </p:blipFill>
        <p:spPr bwMode="auto">
          <a:xfrm>
            <a:off x="4786314" y="3143248"/>
            <a:ext cx="3643338" cy="3438526"/>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DDE6B5CC-F787-4369-AAAC-AB781A58BB19}" type="slidenum">
              <a:rPr lang="ru-RU" smtClean="0"/>
              <a:pPr>
                <a:defRPr/>
              </a:pPr>
              <a:t>3</a:t>
            </a:fld>
            <a:endParaRPr lang="ru-RU"/>
          </a:p>
        </p:txBody>
      </p:sp>
      <p:sp>
        <p:nvSpPr>
          <p:cNvPr id="22530" name="AutoShape 2" descr="data:image/jpeg;base64,/9j/4AAQSkZJRgABAQAAAQABAAD/2wBDAAkGBwgHBgkIBwgKCgkLDRYPDQwMDRsUFRAWIB0iIiAdHx8kKDQsJCYxJx8fLT0tMTU3Ojo6Iys/RD84QzQ5Ojf/2wBDAQoKCg0MDRoPDxo3JR8lNzc3Nzc3Nzc3Nzc3Nzc3Nzc3Nzc3Nzc3Nzc3Nzc3Nzc3Nzc3Nzc3Nzc3Nzc3Nzc3Nzf/wAARCAC/AQgDASIAAhEBAxEB/8QAGwAAAgMBAQEAAAAAAAAAAAAABAUCAwYAAQf/xAA5EAACAgECBAQEAwcEAwEBAAABAgMEEQAFEiExQQYTUWEUIjJxI0KBFVKRobHB0SQz4fBDYvFyNP/EABcBAQEBAQAAAAAAAAAAAAAAAAABAgP/xAAiEQEBAAIDAQACAgMAAAAAAAAAAREhAjFBUSJhEnEDMkL/2gAMAwEAAhEDEQA/AG81QxzMa8gCsc8J5c/fU5jFYqlh8rg4B7688Qp5flQhuo+rsR7++va4huFq2MEDJKnXO9pDPbJWqwtStxj8ROJVK8sHS7dY6xreT5RDN8oYH0/vo2/KY7FaNmZiP9pW5ke2fTUK9drnmPJw+dx4MR6j3GresIL8PUvLotLXPmwOMS1358IxjSJIa9KWetOCsYk/B4h0B7H7a0W2CTbJ3tSFhEwMbp3U+41m/EFUCSS9FIzxcQ5HqNS64nputLgpiESurNh0J5jHppfuU8sM1erZzKgi8wBx8yHhzj7c9OtonCxxCQgq6gcLd+WlnjKs1jclijUJa8omMk44xyyPvq9TMHuyxJuGzutko0LAx8YbmG7f20q2WG3t9ueKxGPJjJUBvznGRj2xoTwr5izXKNnzEqyKTLjIKtnl9j/jWhtpHeSL4dyJK4wmTn5emP8AnWZ+W16Lqt9bG7Qwz44mcl8jPM9NNrEFelukjFQIJMSMAOfGP+jWWUvDvEcvNQZADj762fioQolR2fhkyCB2I76S5z+i6LhVe1tjkOrT2pC5z+UDoNJtqoxjeTVmTHFGQP8A9DnkaPS0+23XiljZon4Wjx6HvphFVWXcK1yBgxRuo7g8j/XVtyAtwryxeXKkZDupLBfzAd8aFs0U3I1JKpMUbr82fyOO+e320fu7WKV+GwePHGQE7MhOtHHs+13ZpxWfEkq8eM8mI6Hlp/HNMsv4qSOPYkCNw2InGSrZBPqPT7aO2mtXseHkkjdVlfHUdD3BHvrP+JPNNtoGUo5YIUPc+o1qqVeG1t0WGMEsChX5cm9xpnPKngNdqepNAYFJV5VYqT3B5kf41S9aO9ajWxKqKfoJ5EDv99OaNiYWFo3EDFfnV1HbUPE8UIhryRRgyx5CY6sDyx/HVxoZndaNt5FjdRNBAfw506j2PodD7ha87bY4oGV3kb5/UY7E6M2rc3q+Ykr8aOCJFbvojdtrFavX3KnEfK4fxSgyP19DrNvqq9ooJHtUskHEk6HiEZcji9QPbXDZ6/li3URoZeLMo/Lk9OXYaYbZUG6QI9RwrqeaZ6++q9sexY3iSJT/AKcAxS4UgA9jnWviUFvUnw86bcCo4oeI8IxhuvPQvwh8S1ozIyJcRMxTEYD4/KffUt3UpuhjeFzcgkCzOV5tnv7Ag6htks21zPHKGiQyHhZl+U98A6mc3FOugFmxa2vcXMMxjmAUOqueGX/vrpzcijmgSSaqfxiOGeIfMpP74xgj+erbCUrV5JHCq0qnh5AgHuCP6aL2OVoInWfIi4sNnnyzyx7jnqYt1TSNUxmLFdFDM/CeE4PD9vTUPF23QWfB00ygF6z8UbAdgfXS/dYJNn3aO7XBloyt8sgbJ4u+fTT63iTZblVckTIXRex5atuZYevnXh2EWZBGSvGh4lz3HprW0oo5IpYLIeNymVVejj0I76yG0ZiuDh5tnGRrdVgJ5oGJ+bHC+e3uP76nHoqMGxRGpuNesqNFKnHHEx+nA6j+uu0bI0le+JTwrxxFRw/ScdM/fXa1eOUzh7aWMiQvIgXGDxLkD7aBp7WKm3WZ60iyzj5uIcQyvLPX056pLSbi3DHkBH/HA789HTWl+MgqVpPwo/lJXq2eo1My3IlQsR29rgmlhD3KzF45IW4gw98dNCWhwXzaqzM8jJhoweh0eK8eyWbDArGsi/7IOcc+XL06/wANCU6hhsNalw6y/ST0GlziHrTMhnoRHceFVZQ0Uy+vo2svaXlKs68KS5U9wR7aezboJtsWoSfNVsHH7uemqrCwtEBZQ+SDgD937avKaIS7SWMK050AlruCrDqyjGOemHjOpNeWpbpqTYryBXAPY98+3LRibWqW45o24oMAYXr9jqneFmFi3VqOPnj4sk4wuOemPxsXOwss0A2izPEivNGRxsBjjYY+bQcCR8X7QTK5CkKen21Wa0lbw3PYDhg8gHLuBp1ve2xR7PQtKMLBw+YF/MpHX+mp3NHRZUqV7dJpoxwzLLk5HLh74/np14nWCfw1XmsRgGMgoQcY7f00PWgjirFgwEakE46Ef51LcYZNzrqyL+FjBQHppOhnb6S2NorWIiG8okeZjmPY/przZd2QbhDA6lQ5AJB+2NNI4PI26Wm4yCMhcdtKdu2dZphwlkeEg5I6+msbmKrW+IKrSbZOjoPOibzq7dmx1H8NBUlXG37vBKUOMSJg4H39NHXdwMVaOKyMGVARyyBpdBFIkXDCFepKOaKMYPrrpcIH8XU7F+SOxHEAeLiJUc+fvppt09eCAowCtkZHUqQOnvo6hNAYGqSMArLg8Xb9dZC4s/7XgVI+GOJ+EkHkw1Ork7PQxr34nUZjfi4sc8HGh7redYjpWAeFgTXYHmAex/lpzDDGygtybgZwfXlrLHzrV5LQU5jJwvoPXSmAdOKF7rVbqEMp4Hx69m1t9sgO21Z4r3DJWZBwkjkw/wA6SRUY5/EUFzkCUAYdj7kfbRm7XJbkxhrHMEJ5gdc6cZjZSes4q3XnhUxxMSFAGAvp/LRO7Sx1dvaSFgqvlmUj6ifQ+urpnjnEaIFWyB8yDo499LvElC5NtzQ0RxhcSPDjnj1X10txFwpjaTdtsjt1pOO2qiORSPqwTjJ+2qbMckVwyTFXjljBPdQRyOPfTbwAiPxIq4yh4wRjP/Ole9eZHdlgMfCKsucfvA6eSgyukMlBpp4lBX/bOO/bOrpo8VI48hGc8R4jn/vfXXxWkqw+VIUHCOE46n0PrqpQ9i+/nrxpBGA4Xq3uBokEmuktcQOoaNwBz/r/AM6luQMW2qI8s9bHTuvTrqNew0YlhkHEgOVBHzY7aNMS1LwgDq0duv5io68iw5n+uqPmJUwbk4B4eGQ559Rre7FwzwSvGCXiTiHvrLeJtrigvpYomQJIPnjcf7Z9M9xrQ+GZVgJXjIJXhPpnWP8AH3heQ26sduN/JYmN1+Vu4Ou1VsVmMl4Z1wEdl4RzGR012t/xztnOHSVf2PclqIwaWU/JJ2Cnvqv9hy7Paia1J5yWCCGX8vfV+1QS73vLSRyZjjyBnmVXtnTXcvNS21a0MqAAj9B+mpiXK79eeMduS5tqblVjZ2hXLYPMr6HWeobnHdpND5hEiD8Ne2dbDa7vzx1lX5HHCyt64/vrD7rUXaLFydIXaFJun7o9NOWZiwlNtnjaMr8f86jmOHGQdMdwEdSSJrPE1eYELwn6W99Z2LdkmhilgjdopPlJB5oftpxuLxyeE5bD5d+IlXz0x0049FX0Z5KdFqjc3lckOD9Q9P4ahvkIG4xWoSyHh4HU9Gzqvw053KhFJIeJIWByfy+uf00U7w37k9VM5Q8Q7gDVlzD0s3YLHRj2zlEhZpCCf101oK+6eGvIJEckgZUR+YbHLr76G8QVUkepHKQJAn+4eoHp/TQsEk62FigLKkLZIHr650ziop2+Zr9WSlwlbNclGh78up0fQtCkq17DkswyrY5Y9PvqmSEz78ksKiOyEyWXkGx/fRfiC1XWlDZWBWmRuF8jv6/x1mRrIq1TeeqLkYUlfldMflP5tB1BCyyoWMM6LzI/P6aYQ86+EdknPRCfl/h6aR2bEkUixsGSQMVdT3x6at1tI836KazHtIIAdEw+D1/7jR1cIsLIzk98qOh9NV24lvbVXso2Xicjrg4yc6jTjMIAySrnOR209yq7h83I5BAPlc9v4aGhEReSB5PLf82Ry/joncEYwBYWCPGOJiO/30OEWynHIgywHzAfV99KC9w+MEMJjizEF4eKM5z76HdFr045ccgTkAcx99UQbjLYvJBgxxwEfJ30x8T2oa1qv5iBorB4SR66ZAvw6T1/i60uCikcBP1e2gxFLBVeaBmVs5YkZ/jpjJtSLWkapM6x4y0Z7frpfWuiuogunBdMDByMaASBp59wM80JRkGAy9GOtEH+MrxniEV2ueKKRehXup9tK5bjRRCqhA4OYP73udEUJFtQRSOhjlBxpATRevZikcRGnZjYyBk5cLZ55HofTSrxNTfcNsG6RLwXKb8M6r0eP1/v/HT/AOBgnSVSzRyRkfiKeTZ0pq3JqV79mX4OKOU8CzAZGD6j00szMJ0UbfHJcswtcj4oVUsAp5Ajpz0XJC8TiRX/ADZDKe3pq2lV+CtX0iYGPIEeTlSOp/tqVGMQwSLMrOGbGTzAzzxpFU2JBK4sDChflcj82jfERCVNlsryCyBOIHsRg6Asgi4dtCDhwDnP6/rq7xKSfB+VYkwyjhOk6qVG0osMsIjUmIn5v6KfuP4aun2uK6pn2pvKm5eZF0/gPXQ1Kw1uKGarhnmiHEmDnkOp99MfDQaa7YDufLwCpHXOrJLTpmKb2KO5TRWI8EtknXa0viFaLWWkjd45lIWQY5Me3F6ffXakzNGnnhHb2oGwTL5bs3yE9GA55zo29Zm3cmPy0Va75kbtj1GgZ5Su18dbiWypIYevbR22xQQ0UrzSlWtrl5AeaHBwdampiJfroL1XcNxVoHETwnKf+x6Y0XboCyk62lHl3EEZyOStz1jWoWNsaxXXLTCTjEo6OOx1tbe6CLw/FYlCu8igcuXPHX76cbksYnwvt8u37tbo2sheFlx04vTv6aftTp3dmetFI0RhJUY/Pz6EaXblMLUlfdYnRXx5cqscZx0yex02iWG9s8jREidV4uJeY+3v01njJ0tCbBK+005ISgIkPCw7Dtqe2QhrdiWt/vMcCMDkfb215XjaagsLJmWY4SQH0/rq+jYr7ZFJBPznckSHPzD30nUCXxLfeXcTUU5kJx/8082+uVlgqggS44pfQD76ULRD3zPblV5wcRMDjlp9LHJVZrIVlijTnxHn09e/rpN3NFG8vDX3WOWEFmZeEL2U+v8ADUL9cPQstwcRAyRnmPfVVSKW64swr5zo5Jwchl9NX3LDybtGoQjzl4SMdD6aorrSh6SzO2XVRhu+l+5+fPbhvRKWz8sinl9jovyp6u4zxTqBEPpGNSYqm6rxpxU5o8EZ+lunI6ncwseTjytodVHyyynAA5jp/fVVO5YiqCtLCFLELxZGR76B3W01ZmpwDzY0IZHbq/Tlo8VqUEdTcLI8q8n5eq5PTl66Shhu3BPaiaL5QECyqRgn76pkjDIqKxVweTr+T7DvqmL4yUW7m5IkScSpGW6gep15Ir0bMpuMVj4QYwOXEfbWkRbE1/yWUR3ORWQDk499XblEZ6tZ7EYbyXw4J+nPQ6S1dzebeVlZeFkzjl/TWo3ixXq0KdiyuIpGMUw/9Wz1/kdY44sqgdrusLstWbks64APcDppVvm1y0OARgtErcXXJU+mp14bG37vBUn+aOKTjim/fU9Of207t3I4t7FW0F+Ftx4Oex9Rq9wLpaybhtxsw4MleMfN3IHbVcLyTVYyGHlZyWXr9jqCPN4b8RiGU8dWfkMjIdT3x6683pjsFtxUXirXDxxuTkIe41P2G01lK+2zxAuV5EcI5g9tD15XtRx3lRmsRJmSMYIJH5h6asjopd8JTSs0kdkqSpDdD9tR8OGSskEkpB4CA5x21reUB720sK18IEQguWTmAW6DRezLIsRmlw8D5B4T3Ptoje/Lj8z4ZTNBOw8yLOeH7Ht66hVSWnAS78UIGFfHMD0OmMVQ9qhCz0bVUEusjxjA5Ywc5GhjKtrZZ6DsPOWQlQ3376d7VUjRq9d2JjVmkjPvz76z+3PRs7nuVWQsLzlvLK9Bw8+umEVbNw1xEOF0K8SOo6oc502kkk2WtNfndPKfpgZOe2qduWkaTbhNYcvG/wCMSwLL2ydA3tyqX8w3hX+ED8hJJzPvwgEnSa0B6V9bOLkx8xJiY5RjGT1BH8ddpo1qrXWaKnEDXjIUAYUJyHbuddpjAlxJFPJHyZEIGe+P8ab1qtK3VaIyFHDDgkzyOs7UnPkF25rJJ1Pcaf7DVDyzRTKHRlz9hpO0LCFmuT0p5FjsRYERH0yD31LxNwxbXU24t5cgIZl7k57aFn2kV9/S3HM8lSM4JJyV741V4lD73ueazMjQr8rn6SfQ6dSi2spmWSlKgImHIEY4Tq7w27bUtmOygEcnI8+YP+NVxTJAwu3HBljXHT07aNlupMkVtIRNUmBDca/SQM/z0k2oPaWmhvyz15fOjRs4ByF/xqV6CKxeazwcJcZ5nPP21VDTdJLT7WhCLzkjAxz9QR1+2gq6ruVd/OLwzRsFMi9Mk8gRrN+Bx8Itm2GaI+aVGO2Pt76v3uwbXBSLMeEcMsidGPvojdyYKUMKWE+KWPCueZ7Zxj10m8KxyHz5LZkXhOX4ufF6Aa11r6dme30ZNtrytVYhwMMi8zj10BSaxa3NbTZE8bfSRyOmGz3BuV6WJiY3OfLdeXBj+2u3fcKtORVtFRPHgPKnygjTGtEQ8TWxBcqbpXbrmKRD0z7/AM9ebY8c+POAC8fEEBzj1x6auv0oN28OyESKpcccL/b10i8L1bViRoHckcJZOWA3bI1LnP8AanNussVkTlUNfHFFkdPv7aEe/BYVZLkgMcZ444iObHsx9tN9yX9pUUgYha0WBMynGQOuDrG3Zotz3Fa1JeGvEoVCBjhX31bpGguSz3dv8ycgRTscD2HfVhsV95qFXRjEF4eEtzA9RqE3kS0o6SKzIkTEsvrnGc/pofwxEKlF/POfMLLGf3sZ56ZzpcAqlaOrMFkdZmjbMEw6MQejaf7yjbltbPNBmSI+ZLXbpj11kdjnty7pPXnRfhnmPG7DnnPX+WtZHNON4niuNG0MsBVHXo4HQ6nHGELIIuHaIrt0u0cBMYdDnC/lOfUf50FvUE9ulWlqv56K+VkH1KffTzwxPDJSsUrKrwOxiKHow5jI1XFSmgSeOMkPATlccmA7/qNLMxV9iKDe9oirWXCXYMcEo9e+l8NX4jZJtuvvmWF+KGQjOdV1ZkNdpKssfnvz8otkcXoNez+bcpDcan4NqthbFcjrjU12C6m5GvTuxEeZFgKrDly0NJM0dZET5pTjodFSRV71N5qwCR2o8MF/LIP76U7LHLJSnhtkCQNhSe5Grbeg1gfyZIRLkfLk40T4nEpiS7tbus0ScUsfDlZo+/6jQksUs9eNXfy5OnF6nRaylofhJZCksJ4onHPJ9PcHvqjvCNgWPN4F+VV4lUtkDPdfbWNqbXZk3jcL9ez5LRTsGzHkAH+pPYe+tjsu2SU99lavIpqTxFgq/lbIyP66U1JeO1OtlkhZbDLVZm4VY98+pzq4zhI6a/GhNSBQQ6F5g+OZ7Dl1P9NAbck9+CeS5RiWxHJ/ppfKIkHr06+2nbz0aFiMwRcNonJjJz16k+mn9S9VsRpk8GV4lJP8xpYEvwBq7fAYoclj83P5ge5+5PfXaW+Id13Ga1mi0RlBMbxJJhlXs3D3P+ddrN5Qwso0WlT4eePykrkgOTgYz11fFeWpI0ZaR0Ixx5xxe32/rqvcHtyWGgQ8UaNhVxggfb11BTXmJq2AcqeR76al0dj6heOfLDMMq/UeWR1Os9uVYT3/AInbrDlIm/GqlvnTn9Q9RrWzRPW20xM6usUZ8tzrN3IRV+HuUU4rzLhiRzQeo05TRBEzLudlLNBQVgYGVCMiVehOPXrrRUHqXYpq0UarWdPkTHOP7aT7MPioXuU0EV2MfjRxjk36e+rakosIbeTHIzYkToVI7asoFjisUTGa/EcTZkU/VjODj1GmD0KlmeXcseWa7Z+X6JeX8M6tvRSX7VWeqSscZxkHp65/npX4pmnvGKltZQxYy3AefXqRpjHZ+i6ezPa3SOewjD8VQgBPNDy06tR8bPt1aQLGqGRjy5599WbfJAKXkTqWjX5YnHNl7Hn6arayonEkJVq5UxvLHjOMcs/rp+6F1m5X2yoY6UbPKRh5O/6alsTxXw9XcVEkVjkeLkVPY50JsFW5Ru2FsgSVnOULDiQgnr7HGn5Xb2jZIk+ZgQAo+n3Gszak1uC1sAip2FPwyzAwyhuRU9s+umd7cV28CIIkczrykGAQvofv01YsxNQRW4mnWMHgRhkkjv7DWWtUPjrEG4CZniU84z+/n5QfbVtwNBuNxJY4tmqzcPnKWkf1bGgqVWvt9UV5Vbmx4pVGWJ9T6agkS0dz8pk43OPL588nqf8AnTauPh92lqAiRWYNJxjICnlq3F2giDbzJI0cJQQ+RwhQeeeX/OllyydqqrSsQvxuuUI/J+vbrpxEY2u7jGrlAIwqc+R9MHQtGxXtbTGm5AGZMq7kZOAev8tLPilbOJWgjiaOC15fJiMKx9G9/fVuyPNambbd1Bhm/wDGe6HsR7aH33a7M04tIVwwzGy4Acdsav2Sy25N5doGO1V+ZX6fofbWZ3gDFNw2a80NlGIE6iNyPkOffT3dr86Ebrs7pYhxw2ISM5A6ke+obzNFbBpbhxCGyuFkH/jcd9BUaXwmz2aVgkSI/EksbYz7/blqzWgtt7HPKa13b7EaGRiVjwRn2Pvqb74dslWJ67Cw2BN5gxxj++tRtMaXdv8AhjjgkTKE/UrDWW3GaSCWSDcF+Lol+BZ35yQN/XUutwNtvSOpblzyo208yL0R9BQlpGngUATJIWQjlnRuyNwp+x73zrKC8E/D29jpVS8w758MzqWgJKyL+br10+BjsdptxtPWsRHzI84Tpwn10ydKtdDLPOVdfmY92x6anFHDXtfGEBJpFw7HoMdyNASrFvm5Rq6lYEQlC37vdta8BW1PZ+Oius0UdKXKLEF+bizy/oTpNYrU4/EPAFdvNmeZ5HzwoF6qoPTn1++iYbD7jv8AXghV1q1DgcOcHHL++rjVkS9udiSUcKjiWM88DrnP31UKmSH8ea4uJPNaSCMsFEnLnnvjPL31bc3HyoLtp2Cywwoitj6Tg5GO2sTDNPe3qvxTFlknHInpjmf760og/bFPcoFlWJpJAokPTp31mXK4I22yWWjLuqSmSQgM0mRnP+ddo/dOLavD7UWGJSeE8J5Nj/7rtY5csXBOttPt9lbG9WqLP5NhGzEzdCeuNR3CrNDuXxPkt5yr+Mg6OP3tdcSA7tuKFuCVyvBIDyHLvozw411bDPd/EWEFXJIPI9Bz+2umN4SdCJLEb+H24m/OOEnsOWl8C/D77RksrwxTqU5/Sc8hjU91jhENmWg/FBI3OPrwn215NYiTbqkdxC9eRgvFnnG3Y+2l+DwRNtW43qUBKiU+YrA8yO38Oei6Kncomik4UuLkZxgSH30HvtiVJoPi14J48CCynSRT20w+DZItvli+kt5jyL2A5nT0Q2229anepOrCzECSpHY9Map2yCCmZ7cvy+amDJn/AG9EwX33O1PN5HC0QzHIvIsPQ+o1jdy3axMk7IojUNjgU/S320tkmzswu7vQOapciMthiuQG92OmmxJGkrVYY1hR1+UrzDHHLOg9t2ivv+0/GNwQ3AOFsgji++iqcCV5K+2XI2jkziKZfqRv8akz3Qs8SUbRtxirYaNiPmhJwAw7frq2lM0lE2okYTV/lkrsebYHMjTTxhA610vcA8yDHGVPytoDbZYt9riao/DPHzAPr6N/nS65L4Oo2U3atJYTiKovAhJwV9sas22BqkIlEXEjgh2PMKfX20AQ+3wcMKCN5D5jR4/Mev6YGnMW4FIo0WMMgThKHoSfT11ZPqVmrc0kO8mUweYs5CK4HEAPb3PLTq5LVg34TgqZWj4QqvgnHqNII9yg2/e44I67Rw2HJeQsQG/xpvvmyLa3uqaoaOby+NMY4HHoff31FX7eiXbM6sjV1C8S4P1evPS6eMPcloRvzaPzIyOjNnTLdrrQ7WiPAUnjYBgRzPrg+mlk12I+MICQETg4AB2zyGPtq3BDS1uMFfdK+3vwtBYj4GR+it66HmpwNbZK0jfEQDEqp9eOxx+YaU2fKt+IJtt3BTF8+I7MLfMuehI9PXUt/fcdkvQyjErKOHzTzDjtnWcz0HqZ414ZF+KiOSJE7H0I7a8pWYHurtwk4icfOTzUnqP56YxcUsEO4IfL84fMy9j7juPfQh26GWyzhfhrD/TIvNWOqD6ENzb7M0bYKQtxxntjuNI/FdmpBuY3GDMtSyPLtxD17NrS7XYnhrzDcwkjRj6xz4h7ay9SGrNdtbTZULFcz5Zf8rcyCP8AvbTlNCXh+2RuELJP8RRlP+n4hzQ+h9DphBtqVoblmUmOWzIWB9Fz/fWd8LbdZpb9NRm4vLjbLFCcA9mH6ab7ruK7lclgGVgjBCnHU9BqSzGRdf3L9oXqUIgKoAeF0P1DpnHbUhWmrKKFfJyRiTPVc9NVbJVMtyOWLgBgPDLnoPf76L8Q77BSldayfjr8uT+U+o++tfug3zaG32K9CA/jswyobB59ST3+2kfjdzXoqlN3MyPmUFvqT0OqKW3GezX3Yyl3Mg4iTyU5GhvHl16niCtKfnrsvBID3Glukxso2qpHLejlqqwSKJ5Qr9TkY/qdNvB87x1rk4wrLMc8XMHXVFajXuWkbjCRosTAdFJzj+Wi0ESbNYtJyVlD9MZPfU463FrJeKLrTWUVDjg+Y49+eu0JPSmkmisedEYZ04+JzjJ7qB3Ou1yszctdNoKq27TCUFZWIy6npz6aa7tNY2qmsUcgafo/fI6Y1LcoxVhp7vQRWrsAJk9AR11VYs1pJAlhgUfHlyZz17a69MLfCVMwC0ZgJoZxxFSc8P20J4lkWrRFeKMlQ/GjZ5jn3052gDbbLq5WSNhzVT/MaH8RLBeeQ/TxKAp4dak/FPUdrMO67adsnYFnXiifrwtrp5JNk20QxusrnEbq55qPXGlW1zRwzV4IGIucfyr24fXOmu9qL9eS9XxJarAq69nX1x66nG3GVWbYZKyBsiQS82YjJY46fbnrI7/SWOaZ67eU5k4pIm6g60lO1E/w1aBuCcqJFycj14dCb4lZ7Bt2lkMv5lTsfUjU5bgM8MRputNkVjDPCQzN2Or13FJN6Xb77oZEbMMnfH31X4SRRXnlrkxk4LiU83HPGPQay+6Q8fiDiU+UiqSGduIE+3vpbjietcVlmXd6dhT5LH5M9AMdR/LWU8KU7e27g6qwfjfgPCMgff11u6HnQbDDZeMmZQDkczj++l+8w1qFuXco3RfOjyIz08zVszirkFudhFEzW180SELGw5NGemjKLRLBRmnyZmduIjvgEDWektG/XpPjgcsHBz6nqf002irT2NwghUcUUfzO+R75x/HUzsADbU3aC9FE3DYScvXz/TTre5H23w9HahObEaCN888are1DUae5GhAY4iCqcKe5OrZAku1ywSDLyR+ayt3PqP4DVwinwzL8Xtcq7kgmV+bcXUA6V7rtVWDdCacrRWEOEeQZUE9OfY6r2i9LZngCxlI0kUfL9PI9x30x3nhO+TNKB5M2ImwD8p6hs+upMWBD4taSruVW68cqSBQkrBTjPr/XWy2ySDd9lhjv8PE6/JxH/vPVNpzPszedGs7VG4XyM8a+v99J5YYoaItVZmVIWHFGew9vTTq1XsCW9p3L4awfwQ+Qp/Mn99M3kfb7s0lcefVY5MJ7Z7rqmeRtz2ar8WP/AOgngk6GPny56lYsPD8JFKpieE8Dq3Rhj6h66QE7TZiuiSSkeOJDiaCTqv21nvFqOsta/VUlPMABJ5g+g9tO9siji3d567cCsAJV9QTq4LFJes1H+aCXnG6/lY+npq2ZieqLNxIdnn3TgRJWTy3cHPGwHP8AhoPwPFBuu3WoLIUiRsqx+oH2/loHeY4a8tfYY8siKRKc/UxPM/x/povbYV2zbrEFdmaONSXZe3uNT/pR71JtriuiEDiKcx2YAdfvrH7dIu7XW5k/Dgu6Dqca3e3TLbowrOeOwyMH+3XmNZSGiKgO60I+OSMsjqBnOOoI9dLAx8LymCediSsMp+WMjII0D4kpG/ttq3AfNkibjdepC+2p7JvE26tY8iPyhEDxBcAknsBojYES896pG7RWVBwpPy4Pr7adzAV7LTmfw68Ekrq0rlogT2AHL+uvbto2PDYr00ZZixVwwxkjOpPJbit16xhCmCRUYIT86k9fbQ3iu1LX3gLTQxwjB+Zeh9dZvQG2yim7bC1UYjuQOWQt3I7e3fXaYV5mWaHc4ESONm4Z4x+93P667T+MvatZR4Jtnl8huCApwiGQcge40igMa3l2m5XKyAccHcN9tN90k8o26oBjjOWyvTiPU6TbY8u93oxMxSakhaOUHGRjAAOtX4zPppaZI/hi/wAxkbgIxgp9x+mj962lIqCBJXc55BiRoS4slqOpbZcSK3Mjo+Dondr5niRXHCFOc9s/fWtIVrtko3aOSujiQIfnUgqOXMaH2e9I1+zAhXzw2Xjxg+5GeXTWprFIkiAYZkXmc81zjWfrVkS9PahA8+Akk/v5GpZZ0qh6Qo7jLbgXz6k45k9YWzzX21PcRx+TIrceCFkz6aJrSKd3s7fbQlNxjLxuowufT2PMaF2zzdta1s264M6gtWmcZ4l7c9TCj7KGuzy1cNCkfEwXqDnSPZri7hvkcT1UljUE8ajB59zqyPdmjXhs1BEZDwOEY88aP2yrBs9Z9yo8ZkkPC/FgBR7ad4wNBPcr7aVryHEDDlxHGdZJNwju7tY2S7k1Jh+Ex+pD256bb1A+5bJBbkbibjGADzA0m2/Z3tbwONuFV/EB6Hlpyt8SF+615qG6xUFXhRQEweeRyGvpO1LXr0VijXGI8uD16azl6r+0U/BAe/TfKo/5l0s/aduHexWsRyQfhs5BPbHrpNVUNqtfE+JJ45JMoSUXl1HYabWIj8VEkE34yBlaLhOGHoP5aUM0VTeIZSmPMJMeB3/+6f7kjw7xStoFAdcWG/MnuP4nUnoy9Hc622WJoLKSRNx9x760J3BLKSScMbRTKBxkcw3/AH+mht7q1r07GarHMFwUJfBx36aFCUmryV66h4F+YpE54l/Q89JrQcUiK8cHlssjMCsyseo540nm2933NoZJHWk6kFh9sjVvh2zTksSRwO8bRDJaQcWO2mL2eC+NvAwsi8XGccJz/Mat3BRtk87bbHWlAEcchQEDqATzGiPEEhtVGJAaSIDy3HJhoe/NFt0nwdlxAWIIJHI+4Op7l5Y2qvNJIh4ZMHg7g99M6wIC0Idsr2pFCNOMZ4ewH/OiNnAh2+e1YfCRMWRvX00Bu8krNTSEYWBRxJ24dM560bwJUUngZOOZAfXVyEpmjeOfdVjSUZ+bB5nHprzaZVmglsxHgVz/ALeebeuut7ZNstGRqIM9biy8ZwSinS6OVaQryxE/Dlj8uPo9tY67DfYZJ1XcLkBDRcQTJ6ovfVezW2rXbdXMcpbLjhOVfvj76Z7BJEuzNMEx8RZ4ZBjkc8uWs5JUfbN8sVJHCup/0zf+p6at1gFNXreVa3TakeKxIRHNGfy4zkj+I0LLb/ZW8w2K2czxjjzz/nomoxguRW66GRi/Bbh7EHqw0V4j2ZYEFik4kiU5UYz5ZPY+2m8aDOzXjevDdh4VaEcUpI+pT2+40gmia1uk9mTDQMoCA/m01u2Xr+G4oZAPMlYIvuBpfEYNv3WanacrEyghj2PbVvaR23xRSR2dskjVjKeLiIK4wMjGu0TvVSdNoksqeCeIfK68uNddrHKydqHF6WylzbZo+G/HkpxDlIo1DbIG4klrjgZlAkQ9eWr6KruUcd6q4W3XGVD/APkH7p1Z4meWpb2/c6ULASYDQ9mJ7fxOtftDzw7fjFaaK4VVEclAw6Z66BljSxed0ZXqfUqDp/8AdX2xBJIfLxg4WVFHIds6AFGba3aCGTHH8wVjrVmkGSQtbaSau/lmNMZY9P8AuDpDss1n9pzVbTKInUt5i4JRvb/GmuyLbrNcXcEZONMqRzB1ma9kxb5+GCQ3Jv01nl5VnxrdyicbeJJEM0lQjE0Q5sPXHr/jVktP9t04VmdviYjx1rKdWx+U++rdptwFp6pflMMLxdjqjbZPgmlikfyLCycKofpkHY61YjI7xPa2/d4GKI3DzHEM4I9R69NOa1hyr5Oa8y5cMeXvpj442hrAiuR8IVARORy4eXXOkdKparwqpjMlMj/cXnrO5yah2f8AQ7PSjcfhy2FZc8woLDl/DTAssU81p1C5j5Aao3wm7tNSxAFYQkO6jl00FZtCfYJZ6zcTMuCnddbtQNtt+18cWliUIz8pc81Xv9xozdKDy3pCtiMJPH+FIU5hv3ftyGkfhgy7hVlZUzIpAYdOQ0/rsm51vJBxC4PCzHmjj2++scdxSeOpPLZrJcYLPXfLFs4XHQY073mVLlJ4xEUtAYDxnofX7aGija+DE7eXutRuEjPKZBqvdrAk4DVQrIQVYev/AM1fBDc3sU5Nov14+IuAkq9jy5jUrG1pDvQv7dIqqwzgep6jGiXhG4eHhUWbE1dlILdU9s6mjyVK6xleLjb74HrpjIrelXZZ51Pw1j85VeR9c6CpzRxRGG8jSKeUE0XPhYnudNJpEeF+A4cggAjm3vrPeGuNt+epOQsRQsVJ5Z0veA78V1oL8VCrYI89k4on7MwxkH0zpbFWmEtmqiF4pI1KRH8h6Nj7ctH+LY87bt86KRJBOACD7nrp0nBYoruMKKJViIkXvn21cbRmZGhtbzFIJsMp+YdsDOOX20XZtyR0rV1OEzZ7dhy6ayVKw0W8STfOMSHJ9tay9FBeVoaoeMyKMKh5Z7k6kucqv8NO+4UZpJD/AKmaEsw54P7uM+2NZzYjFcitVdzjPnRseFs4Jwen30/8NibZpGit4DIMEeo7DSXdoXWezJSRuCWTiQhcHJ66XOJUjQRRQwbRAY5j8IX55HPi7aA8cUppqMW4RhDbpuOIr3Q6LevHJ4eSCOThYuHZc5/6dQ3rck/CAREWZPJsLI2AwxyI9SP76vLrBOwNSWCCSvLGwWSyAZOL8p0Wrz09+4VXjpzJjDcww/zpRt1eMQmnuTB2XJruvJlyeue+ndKc1Yoo5QJmVeEFzzPvqRS7fbEaWqsUYJhgcFuf667xVQS/bseQ4Wy1dZIlzjixnkNRtxRwXPLeQMLDcDcXWMHUPEFOUX4I2DiSKH5HU4IHbWfAzpX/AIzba1GymLCxBXDcsctdrqzR34692FlFngETx+uPX312un9gWpUkqbMZbSeTMq8MYA6/8++mO1btFPshkuBS0Q/DyOhx31ZUEtumTYjkAD5UHoeX+Seelt6xWqWnqKARIcDHTiPX/vtqTWGVux07UF23IQJONOONS3yyKf8Av89UTyreZ4TPwuG/08gz8rfu/Yac16vlbYtXmsiLgOvJh641l42kp71DBPIsiE8ZU/lOf66XUGy2mSxNCFvKBarAKR2cY66ylyepV38wywKrO3EGX8pOtMIpqm6LclmDoy44R1Gsr44hEfiarZj+XzFHbHPP/OnP/X+idnK7U1qSOSjL88J4nzyzz1Hc7psO0kkaiZPlBBwSfYfbU5JbG13oZYG81JEHFw9x76JeCvfrWc4in+sE9Ce2NVU9rjYVJIb8xmrTxcSk+/bWe8O2pdkuWttvEyVVkIUN1APQ6YeHbSWC23zSlRj5HDD5X9NdvRkhswxGFWndgsqY+sDoR99Z8yDN4T4RI5q0ZaBzxMueoPtpTCF4uGtJ81ljlW6H2GnzyLJNB5X4awxfiRvz4eXTWdWXJjSGNmetOZAF7d8A6X6Ddl2uSGW7LFiOWEkrH2bI76CrXCtqNChQM54+XLi69dN/iMQPuVb8V3jIeNuWvNlig3DZZpuBiwyQM889dX9QDbrC8lpZa8nlXqyZY55Mumm0xQbrtUkt2Lypc83Awc+ulUFIsanBLxTTFgJv3R1Kkamkz0UuwFcqFwQW+r7ae5EdtoPQmu13JkFhcpJnl31dtkpt1WWTlYh5MAffRK21rx0jZT8ExBuI9c4GgXaOo9yeu2DKckkdNLpV9jMny5QzKcoV6n9fTQe4V5KUbXZ40WYoAy5w33GhVllSNrwVkkY8ScP0ED+h0/NinudWJdyGFlHDHYx/IanYEulrvhSGZM+WhBYn7886Z7fZCVIJK3z13wmT3HfQklCxBSsbfAxMEilogx+oemo0Wkrx1aaRgI2HYLzVTy/nqwYzxZR/ZW8zRJxKhPmxg9wew1o6FtrdeGzAATGih3Aw320b48oJum2NPAoaeInh9cdxrLeFd5+Dgbb5YyEkbnJwk/z1mfjyweNbdsxWYY1PDnlxDudLN3pyw2KzRWZBV4clXOcN6D76vhjhkeScFQVPJWP1/p21ZPbacLHhDHEp4MjPPVsAe5WUtUIvI+RkbGR1J0u8dctn2xmw0i4yR30RVpvFbw78SkHCDsfbXvjMQpFtqzDgVe2O+pdyjrUaNslawUw0wBjf9xhpg00O71w65WaIhM9vfVW3xDc9on29GVgY+OMr1VhofYG/BkqspWQ5HF2bHLVyFthbJ8RupXj+UBR11qbbQWN6oxyuAzwnAPQkDvrMWBPXlht8PyiQhpQ3Pl1/TWlv1o7cFDcIWUWVw8R59PTU4hLuUNjZNwWeAYUOXYjo2c/w12mNmddx2qSe1hJOM4XPPl1H212rbj0E7pdNW9HWqvwRqoDoRnnjAxpJejWK6HsBSFIcSKfq9vbTW5foW1hnWNviOEFiOQPLQkc9aaRhKp4mIyTzA/TWrtk23ESSmKWjYEcqKCI3+lge330i3GOS1uS3IoyJY+TxN2+3r00VQuh7tirOOWPwpFHNdT4iSyWJCvADwzJ1B9x31LsXVtwa3IwDANGQSSOvt/LUPGVSLeVrTV5Cs0RyxPQaqeSSsAqqJJW/N2OoG5wRxs3NgfmA5A++ncxVei0NtlhkmEkrouFVUJBz66PEr3RI8YVGPVcYOO+gdz8meBX8xwrdOEkaKpmHyWjryNxxp8nEOfvz0gWzQJQEdjblDOrAvz5ZJ6ffTu3DJYkpbhExVVI41fqGA0v2RIeK483NGIIBGcHTWPcPPoF3i4ljB4hnr76QA294r2d5+GSMqsinz1wc8QB56X+HCliW/tyHiALMgfqf+8tUWkMtpJqrcADZEq8mPsdMKojhnhZ4lilZsCVOr+udS3ar9lKtb8mBW4YQVnRup9T9s6prg7dus1enPitKCxU8gM9tNNvWGN7s/GQ0Y5Hhyemc6RV45HuwW7JDCRsH/wDOr0HO02FFGyrqvySZ8wHGR7avijj3Ck9ry+HhzxAjnjQ270I5dmkerlfKPzA99VQTOu1QROzCWNPmbP1DV67QvtSANDFO5apMfkIPzL6a832vNXo1o4pOIyEZK9CM6G26v+1bnwRbgxkow7HTneAXStSVgJIcYJHI45axNxVG/QxweGoliB4Y2U4zzHqDoeOMzNXNRitUIAFc559yNMJ2Ww5qSg8bKBy6dOmhWqGjtcXGflaQ44eowemrewwj3BeCrDC3mzQvwuo/dPf+eq61k1orQnwgSQhi3L7c9A767beta9DhS45FeRbHrqG+2XlaGYAPUsqFlXoeLHUaWhmdwrizSsDlUsDynDc8noNZ7xBtFymbHwVluFDxrEp58B9Pto3xZU/Zfh2nHExKq4zk8xqrcbVm3sNfdIQEuUzlSD9ajqp9saX5QFHuLSbcsc8iwuqciV5vjsdH7fG5rPZibgLYeNCc8R7jVU7Jd2+Ldo4laKUDjQjmp/vohCprs8b8J4Mpy7+mpL9E23IOCZYlHAeKQD076r8ToGpbfJNF5jliVBJHLmRpZbdrUSHg8tnXgU57986c7sgkg2dLLkFR988tW9CvYildo/hnEUso5pIef6HV+4K23bqDLCMSxlkOORbuPvoO1SkaSKxXAzE+YxnGRppHuT39vl83HxCgiEuMjI6/pp4Em3xLbq3EYhnXiJRvfRlOeapte3TTrwCuCOf5x05DXlCtFGBeCsnmJiRAeTe2idwC2NvDx85DkEEclHbGk6EZ6ZMwmyvkyAvwDkAPTXaFh3MirHVt5yDhCOw12prw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2532" name="AutoShape 4" descr="data:image/jpeg;base64,/9j/4AAQSkZJRgABAQAAAQABAAD/2wBDAAkGBwgHBgkIBwgKCgkLDRYPDQwMDRsUFRAWIB0iIiAdHx8kKDQsJCYxJx8fLT0tMTU3Ojo6Iys/RD84QzQ5Ojf/2wBDAQoKCg0MDRoPDxo3JR8lNzc3Nzc3Nzc3Nzc3Nzc3Nzc3Nzc3Nzc3Nzc3Nzc3Nzc3Nzc3Nzc3Nzc3Nzc3Nzc3Nzf/wAARCAC/AQgDASIAAhEBAxEB/8QAGwAAAgMBAQEAAAAAAAAAAAAABAUCAwYAAQf/xAA5EAACAgECBAQEAwcEAwEBAAABAgMEEQAFEiExQQYTUWEUIjJxI0KBFVKRobHB0SQz4fBDYvFyNP/EABcBAQEBAQAAAAAAAAAAAAAAAAABAgP/xAAiEQEBAAIDAQACAgMAAAAAAAAAAREhAjFBUSJhEnEDMkL/2gAMAwEAAhEDEQA/AG81QxzMa8gCsc8J5c/fU5jFYqlh8rg4B7688Qp5flQhuo+rsR7++va4huFq2MEDJKnXO9pDPbJWqwtStxj8ROJVK8sHS7dY6xreT5RDN8oYH0/vo2/KY7FaNmZiP9pW5ke2fTUK9drnmPJw+dx4MR6j3GresIL8PUvLotLXPmwOMS1358IxjSJIa9KWetOCsYk/B4h0B7H7a0W2CTbJ3tSFhEwMbp3U+41m/EFUCSS9FIzxcQ5HqNS64nputLgpiESurNh0J5jHppfuU8sM1erZzKgi8wBx8yHhzj7c9OtonCxxCQgq6gcLd+WlnjKs1jclijUJa8omMk44xyyPvq9TMHuyxJuGzutko0LAx8YbmG7f20q2WG3t9ueKxGPJjJUBvznGRj2xoTwr5izXKNnzEqyKTLjIKtnl9j/jWhtpHeSL4dyJK4wmTn5emP8AnWZ+W16Lqt9bG7Qwz44mcl8jPM9NNrEFelukjFQIJMSMAOfGP+jWWUvDvEcvNQZADj762fioQolR2fhkyCB2I76S5z+i6LhVe1tjkOrT2pC5z+UDoNJtqoxjeTVmTHFGQP8A9DnkaPS0+23XiljZon4Wjx6HvphFVWXcK1yBgxRuo7g8j/XVtyAtwryxeXKkZDupLBfzAd8aFs0U3I1JKpMUbr82fyOO+e320fu7WKV+GwePHGQE7MhOtHHs+13ZpxWfEkq8eM8mI6Hlp/HNMsv4qSOPYkCNw2InGSrZBPqPT7aO2mtXseHkkjdVlfHUdD3BHvrP+JPNNtoGUo5YIUPc+o1qqVeG1t0WGMEsChX5cm9xpnPKngNdqepNAYFJV5VYqT3B5kf41S9aO9ajWxKqKfoJ5EDv99OaNiYWFo3EDFfnV1HbUPE8UIhryRRgyx5CY6sDyx/HVxoZndaNt5FjdRNBAfw506j2PodD7ha87bY4oGV3kb5/UY7E6M2rc3q+Ykr8aOCJFbvojdtrFavX3KnEfK4fxSgyP19DrNvqq9ooJHtUskHEk6HiEZcji9QPbXDZ6/li3URoZeLMo/Lk9OXYaYbZUG6QI9RwrqeaZ6++q9sexY3iSJT/AKcAxS4UgA9jnWviUFvUnw86bcCo4oeI8IxhuvPQvwh8S1ozIyJcRMxTEYD4/KffUt3UpuhjeFzcgkCzOV5tnv7Ag6htks21zPHKGiQyHhZl+U98A6mc3FOugFmxa2vcXMMxjmAUOqueGX/vrpzcijmgSSaqfxiOGeIfMpP74xgj+erbCUrV5JHCq0qnh5AgHuCP6aL2OVoInWfIi4sNnnyzyx7jnqYt1TSNUxmLFdFDM/CeE4PD9vTUPF23QWfB00ygF6z8UbAdgfXS/dYJNn3aO7XBloyt8sgbJ4u+fTT63iTZblVckTIXRex5atuZYevnXh2EWZBGSvGh4lz3HprW0oo5IpYLIeNymVVejj0I76yG0ZiuDh5tnGRrdVgJ5oGJ+bHC+e3uP76nHoqMGxRGpuNesqNFKnHHEx+nA6j+uu0bI0le+JTwrxxFRw/ScdM/fXa1eOUzh7aWMiQvIgXGDxLkD7aBp7WKm3WZ60iyzj5uIcQyvLPX056pLSbi3DHkBH/HA789HTWl+MgqVpPwo/lJXq2eo1My3IlQsR29rgmlhD3KzF45IW4gw98dNCWhwXzaqzM8jJhoweh0eK8eyWbDArGsi/7IOcc+XL06/wANCU6hhsNalw6y/ST0GlziHrTMhnoRHceFVZQ0Uy+vo2svaXlKs68KS5U9wR7aezboJtsWoSfNVsHH7uemqrCwtEBZQ+SDgD937avKaIS7SWMK050AlruCrDqyjGOemHjOpNeWpbpqTYryBXAPY98+3LRibWqW45o24oMAYXr9jqneFmFi3VqOPnj4sk4wuOemPxsXOwss0A2izPEivNGRxsBjjYY+bQcCR8X7QTK5CkKen21Wa0lbw3PYDhg8gHLuBp1ve2xR7PQtKMLBw+YF/MpHX+mp3NHRZUqV7dJpoxwzLLk5HLh74/np14nWCfw1XmsRgGMgoQcY7f00PWgjirFgwEakE46Ef51LcYZNzrqyL+FjBQHppOhnb6S2NorWIiG8okeZjmPY/przZd2QbhDA6lQ5AJB+2NNI4PI26Wm4yCMhcdtKdu2dZphwlkeEg5I6+msbmKrW+IKrSbZOjoPOibzq7dmx1H8NBUlXG37vBKUOMSJg4H39NHXdwMVaOKyMGVARyyBpdBFIkXDCFepKOaKMYPrrpcIH8XU7F+SOxHEAeLiJUc+fvppt09eCAowCtkZHUqQOnvo6hNAYGqSMArLg8Xb9dZC4s/7XgVI+GOJ+EkHkw1Ork7PQxr34nUZjfi4sc8HGh7redYjpWAeFgTXYHmAex/lpzDDGygtybgZwfXlrLHzrV5LQU5jJwvoPXSmAdOKF7rVbqEMp4Hx69m1t9sgO21Z4r3DJWZBwkjkw/wA6SRUY5/EUFzkCUAYdj7kfbRm7XJbkxhrHMEJ5gdc6cZjZSes4q3XnhUxxMSFAGAvp/LRO7Sx1dvaSFgqvlmUj6ifQ+urpnjnEaIFWyB8yDo499LvElC5NtzQ0RxhcSPDjnj1X10txFwpjaTdtsjt1pOO2qiORSPqwTjJ+2qbMckVwyTFXjljBPdQRyOPfTbwAiPxIq4yh4wRjP/Ole9eZHdlgMfCKsucfvA6eSgyukMlBpp4lBX/bOO/bOrpo8VI48hGc8R4jn/vfXXxWkqw+VIUHCOE46n0PrqpQ9i+/nrxpBGA4Xq3uBokEmuktcQOoaNwBz/r/AM6luQMW2qI8s9bHTuvTrqNew0YlhkHEgOVBHzY7aNMS1LwgDq0duv5io68iw5n+uqPmJUwbk4B4eGQ559Rre7FwzwSvGCXiTiHvrLeJtrigvpYomQJIPnjcf7Z9M9xrQ+GZVgJXjIJXhPpnWP8AH3heQ26sduN/JYmN1+Vu4Ou1VsVmMl4Z1wEdl4RzGR012t/xztnOHSVf2PclqIwaWU/JJ2Cnvqv9hy7Paia1J5yWCCGX8vfV+1QS73vLSRyZjjyBnmVXtnTXcvNS21a0MqAAj9B+mpiXK79eeMduS5tqblVjZ2hXLYPMr6HWeobnHdpND5hEiD8Ne2dbDa7vzx1lX5HHCyt64/vrD7rUXaLFydIXaFJun7o9NOWZiwlNtnjaMr8f86jmOHGQdMdwEdSSJrPE1eYELwn6W99Z2LdkmhilgjdopPlJB5oftpxuLxyeE5bD5d+IlXz0x0049FX0Z5KdFqjc3lckOD9Q9P4ahvkIG4xWoSyHh4HU9Gzqvw053KhFJIeJIWByfy+uf00U7w37k9VM5Q8Q7gDVlzD0s3YLHRj2zlEhZpCCf101oK+6eGvIJEckgZUR+YbHLr76G8QVUkepHKQJAn+4eoHp/TQsEk62FigLKkLZIHr650ziop2+Zr9WSlwlbNclGh78up0fQtCkq17DkswyrY5Y9PvqmSEz78ksKiOyEyWXkGx/fRfiC1XWlDZWBWmRuF8jv6/x1mRrIq1TeeqLkYUlfldMflP5tB1BCyyoWMM6LzI/P6aYQ86+EdknPRCfl/h6aR2bEkUixsGSQMVdT3x6at1tI836KazHtIIAdEw+D1/7jR1cIsLIzk98qOh9NV24lvbVXso2Xicjrg4yc6jTjMIAySrnOR209yq7h83I5BAPlc9v4aGhEReSB5PLf82Ry/joncEYwBYWCPGOJiO/30OEWynHIgywHzAfV99KC9w+MEMJjizEF4eKM5z76HdFr045ccgTkAcx99UQbjLYvJBgxxwEfJ30x8T2oa1qv5iBorB4SR66ZAvw6T1/i60uCikcBP1e2gxFLBVeaBmVs5YkZ/jpjJtSLWkapM6x4y0Z7frpfWuiuogunBdMDByMaASBp59wM80JRkGAy9GOtEH+MrxniEV2ueKKRehXup9tK5bjRRCqhA4OYP73udEUJFtQRSOhjlBxpATRevZikcRGnZjYyBk5cLZ55HofTSrxNTfcNsG6RLwXKb8M6r0eP1/v/HT/AOBgnSVSzRyRkfiKeTZ0pq3JqV79mX4OKOU8CzAZGD6j00szMJ0UbfHJcswtcj4oVUsAp5Ajpz0XJC8TiRX/ADZDKe3pq2lV+CtX0iYGPIEeTlSOp/tqVGMQwSLMrOGbGTzAzzxpFU2JBK4sDChflcj82jfERCVNlsryCyBOIHsRg6Asgi4dtCDhwDnP6/rq7xKSfB+VYkwyjhOk6qVG0osMsIjUmIn5v6KfuP4aun2uK6pn2pvKm5eZF0/gPXQ1Kw1uKGarhnmiHEmDnkOp99MfDQaa7YDufLwCpHXOrJLTpmKb2KO5TRWI8EtknXa0viFaLWWkjd45lIWQY5Me3F6ffXakzNGnnhHb2oGwTL5bs3yE9GA55zo29Zm3cmPy0Va75kbtj1GgZ5Su18dbiWypIYevbR22xQQ0UrzSlWtrl5AeaHBwdampiJfroL1XcNxVoHETwnKf+x6Y0XboCyk62lHl3EEZyOStz1jWoWNsaxXXLTCTjEo6OOx1tbe6CLw/FYlCu8igcuXPHX76cbksYnwvt8u37tbo2sheFlx04vTv6aftTp3dmetFI0RhJUY/Pz6EaXblMLUlfdYnRXx5cqscZx0yex02iWG9s8jREidV4uJeY+3v01njJ0tCbBK+005ISgIkPCw7Dtqe2QhrdiWt/vMcCMDkfb215XjaagsLJmWY4SQH0/rq+jYr7ZFJBPznckSHPzD30nUCXxLfeXcTUU5kJx/8082+uVlgqggS44pfQD76ULRD3zPblV5wcRMDjlp9LHJVZrIVlijTnxHn09e/rpN3NFG8vDX3WOWEFmZeEL2U+v8ADUL9cPQstwcRAyRnmPfVVSKW64swr5zo5Jwchl9NX3LDybtGoQjzl4SMdD6aorrSh6SzO2XVRhu+l+5+fPbhvRKWz8sinl9jovyp6u4zxTqBEPpGNSYqm6rxpxU5o8EZ+lunI6ncwseTjytodVHyyynAA5jp/fVVO5YiqCtLCFLELxZGR76B3W01ZmpwDzY0IZHbq/Tlo8VqUEdTcLI8q8n5eq5PTl66Shhu3BPaiaL5QECyqRgn76pkjDIqKxVweTr+T7DvqmL4yUW7m5IkScSpGW6gep15Ir0bMpuMVj4QYwOXEfbWkRbE1/yWUR3ORWQDk499XblEZ6tZ7EYbyXw4J+nPQ6S1dzebeVlZeFkzjl/TWo3ixXq0KdiyuIpGMUw/9Wz1/kdY44sqgdrusLstWbks64APcDppVvm1y0OARgtErcXXJU+mp14bG37vBUn+aOKTjim/fU9Of207t3I4t7FW0F+Ftx4Oex9Rq9wLpaybhtxsw4MleMfN3IHbVcLyTVYyGHlZyWXr9jqCPN4b8RiGU8dWfkMjIdT3x6683pjsFtxUXirXDxxuTkIe41P2G01lK+2zxAuV5EcI5g9tD15XtRx3lRmsRJmSMYIJH5h6asjopd8JTSs0kdkqSpDdD9tR8OGSskEkpB4CA5x21reUB720sK18IEQguWTmAW6DRezLIsRmlw8D5B4T3Ptoje/Lj8z4ZTNBOw8yLOeH7Ht66hVSWnAS78UIGFfHMD0OmMVQ9qhCz0bVUEusjxjA5Ywc5GhjKtrZZ6DsPOWQlQ3376d7VUjRq9d2JjVmkjPvz76z+3PRs7nuVWQsLzlvLK9Bw8+umEVbNw1xEOF0K8SOo6oc502kkk2WtNfndPKfpgZOe2qduWkaTbhNYcvG/wCMSwLL2ydA3tyqX8w3hX+ED8hJJzPvwgEnSa0B6V9bOLkx8xJiY5RjGT1BH8ddpo1qrXWaKnEDXjIUAYUJyHbuddpjAlxJFPJHyZEIGe+P8ab1qtK3VaIyFHDDgkzyOs7UnPkF25rJJ1Pcaf7DVDyzRTKHRlz9hpO0LCFmuT0p5FjsRYERH0yD31LxNwxbXU24t5cgIZl7k57aFn2kV9/S3HM8lSM4JJyV741V4lD73ueazMjQr8rn6SfQ6dSi2spmWSlKgImHIEY4Tq7w27bUtmOygEcnI8+YP+NVxTJAwu3HBljXHT07aNlupMkVtIRNUmBDca/SQM/z0k2oPaWmhvyz15fOjRs4ByF/xqV6CKxeazwcJcZ5nPP21VDTdJLT7WhCLzkjAxz9QR1+2gq6ruVd/OLwzRsFMi9Mk8gRrN+Bx8Itm2GaI+aVGO2Pt76v3uwbXBSLMeEcMsidGPvojdyYKUMKWE+KWPCueZ7Zxj10m8KxyHz5LZkXhOX4ufF6Aa11r6dme30ZNtrytVYhwMMi8zj10BSaxa3NbTZE8bfSRyOmGz3BuV6WJiY3OfLdeXBj+2u3fcKtORVtFRPHgPKnygjTGtEQ8TWxBcqbpXbrmKRD0z7/AM9ebY8c+POAC8fEEBzj1x6auv0oN28OyESKpcccL/b10i8L1bViRoHckcJZOWA3bI1LnP8AanNussVkTlUNfHFFkdPv7aEe/BYVZLkgMcZ444iObHsx9tN9yX9pUUgYha0WBMynGQOuDrG3Zotz3Fa1JeGvEoVCBjhX31bpGguSz3dv8ycgRTscD2HfVhsV95qFXRjEF4eEtzA9RqE3kS0o6SKzIkTEsvrnGc/pofwxEKlF/POfMLLGf3sZ56ZzpcAqlaOrMFkdZmjbMEw6MQejaf7yjbltbPNBmSI+ZLXbpj11kdjnty7pPXnRfhnmPG7DnnPX+WtZHNON4niuNG0MsBVHXo4HQ6nHGELIIuHaIrt0u0cBMYdDnC/lOfUf50FvUE9ulWlqv56K+VkH1KffTzwxPDJSsUrKrwOxiKHow5jI1XFSmgSeOMkPATlccmA7/qNLMxV9iKDe9oirWXCXYMcEo9e+l8NX4jZJtuvvmWF+KGQjOdV1ZkNdpKssfnvz8otkcXoNez+bcpDcan4NqthbFcjrjU12C6m5GvTuxEeZFgKrDly0NJM0dZET5pTjodFSRV71N5qwCR2o8MF/LIP76U7LHLJSnhtkCQNhSe5Grbeg1gfyZIRLkfLk40T4nEpiS7tbus0ScUsfDlZo+/6jQksUs9eNXfy5OnF6nRaylofhJZCksJ4onHPJ9PcHvqjvCNgWPN4F+VV4lUtkDPdfbWNqbXZk3jcL9ez5LRTsGzHkAH+pPYe+tjsu2SU99lavIpqTxFgq/lbIyP66U1JeO1OtlkhZbDLVZm4VY98+pzq4zhI6a/GhNSBQQ6F5g+OZ7Dl1P9NAbck9+CeS5RiWxHJ/ppfKIkHr06+2nbz0aFiMwRcNonJjJz16k+mn9S9VsRpk8GV4lJP8xpYEvwBq7fAYoclj83P5ge5+5PfXaW+Id13Ga1mi0RlBMbxJJhlXs3D3P+ddrN5Qwso0WlT4eePykrkgOTgYz11fFeWpI0ZaR0Ixx5xxe32/rqvcHtyWGgQ8UaNhVxggfb11BTXmJq2AcqeR76al0dj6heOfLDMMq/UeWR1Os9uVYT3/AInbrDlIm/GqlvnTn9Q9RrWzRPW20xM6usUZ8tzrN3IRV+HuUU4rzLhiRzQeo05TRBEzLudlLNBQVgYGVCMiVehOPXrrRUHqXYpq0UarWdPkTHOP7aT7MPioXuU0EV2MfjRxjk36e+rakosIbeTHIzYkToVI7asoFjisUTGa/EcTZkU/VjODj1GmD0KlmeXcseWa7Z+X6JeX8M6tvRSX7VWeqSscZxkHp65/npX4pmnvGKltZQxYy3AefXqRpjHZ+i6ezPa3SOewjD8VQgBPNDy06tR8bPt1aQLGqGRjy5599WbfJAKXkTqWjX5YnHNl7Hn6arayonEkJVq5UxvLHjOMcs/rp+6F1m5X2yoY6UbPKRh5O/6alsTxXw9XcVEkVjkeLkVPY50JsFW5Ru2FsgSVnOULDiQgnr7HGn5Xb2jZIk+ZgQAo+n3Gszak1uC1sAip2FPwyzAwyhuRU9s+umd7cV28CIIkczrykGAQvofv01YsxNQRW4mnWMHgRhkkjv7DWWtUPjrEG4CZniU84z+/n5QfbVtwNBuNxJY4tmqzcPnKWkf1bGgqVWvt9UV5Vbmx4pVGWJ9T6agkS0dz8pk43OPL588nqf8AnTauPh92lqAiRWYNJxjICnlq3F2giDbzJI0cJQQ+RwhQeeeX/OllyydqqrSsQvxuuUI/J+vbrpxEY2u7jGrlAIwqc+R9MHQtGxXtbTGm5AGZMq7kZOAev8tLPilbOJWgjiaOC15fJiMKx9G9/fVuyPNambbd1Bhm/wDGe6HsR7aH33a7M04tIVwwzGy4Acdsav2Sy25N5doGO1V+ZX6fofbWZ3gDFNw2a80NlGIE6iNyPkOffT3dr86Ebrs7pYhxw2ISM5A6ke+obzNFbBpbhxCGyuFkH/jcd9BUaXwmz2aVgkSI/EksbYz7/blqzWgtt7HPKa13b7EaGRiVjwRn2Pvqb74dslWJ67Cw2BN5gxxj++tRtMaXdv8AhjjgkTKE/UrDWW3GaSCWSDcF+Lol+BZ35yQN/XUutwNtvSOpblzyo208yL0R9BQlpGngUATJIWQjlnRuyNwp+x73zrKC8E/D29jpVS8w758MzqWgJKyL+br10+BjsdptxtPWsRHzI84Tpwn10ydKtdDLPOVdfmY92x6anFHDXtfGEBJpFw7HoMdyNASrFvm5Rq6lYEQlC37vdta8BW1PZ+Oius0UdKXKLEF+bizy/oTpNYrU4/EPAFdvNmeZ5HzwoF6qoPTn1++iYbD7jv8AXghV1q1DgcOcHHL++rjVkS9udiSUcKjiWM88DrnP31UKmSH8ea4uJPNaSCMsFEnLnnvjPL31bc3HyoLtp2Cywwoitj6Tg5GO2sTDNPe3qvxTFlknHInpjmf760og/bFPcoFlWJpJAokPTp31mXK4I22yWWjLuqSmSQgM0mRnP+ddo/dOLavD7UWGJSeE8J5Nj/7rtY5csXBOttPt9lbG9WqLP5NhGzEzdCeuNR3CrNDuXxPkt5yr+Mg6OP3tdcSA7tuKFuCVyvBIDyHLvozw411bDPd/EWEFXJIPI9Bz+2umN4SdCJLEb+H24m/OOEnsOWl8C/D77RksrwxTqU5/Sc8hjU91jhENmWg/FBI3OPrwn215NYiTbqkdxC9eRgvFnnG3Y+2l+DwRNtW43qUBKiU+YrA8yO38Oei6Kncomik4UuLkZxgSH30HvtiVJoPi14J48CCynSRT20w+DZItvli+kt5jyL2A5nT0Q2229anepOrCzECSpHY9Map2yCCmZ7cvy+amDJn/AG9EwX33O1PN5HC0QzHIvIsPQ+o1jdy3axMk7IojUNjgU/S320tkmzswu7vQOapciMthiuQG92OmmxJGkrVYY1hR1+UrzDHHLOg9t2ivv+0/GNwQ3AOFsgji++iqcCV5K+2XI2jkziKZfqRv8akz3Qs8SUbRtxirYaNiPmhJwAw7frq2lM0lE2okYTV/lkrsebYHMjTTxhA610vcA8yDHGVPytoDbZYt9riao/DPHzAPr6N/nS65L4Oo2U3atJYTiKovAhJwV9sas22BqkIlEXEjgh2PMKfX20AQ+3wcMKCN5D5jR4/Mev6YGnMW4FIo0WMMgThKHoSfT11ZPqVmrc0kO8mUweYs5CK4HEAPb3PLTq5LVg34TgqZWj4QqvgnHqNII9yg2/e44I67Rw2HJeQsQG/xpvvmyLa3uqaoaOby+NMY4HHoff31FX7eiXbM6sjV1C8S4P1evPS6eMPcloRvzaPzIyOjNnTLdrrQ7WiPAUnjYBgRzPrg+mlk12I+MICQETg4AB2zyGPtq3BDS1uMFfdK+3vwtBYj4GR+it66HmpwNbZK0jfEQDEqp9eOxx+YaU2fKt+IJtt3BTF8+I7MLfMuehI9PXUt/fcdkvQyjErKOHzTzDjtnWcz0HqZ414ZF+KiOSJE7H0I7a8pWYHurtwk4icfOTzUnqP56YxcUsEO4IfL84fMy9j7juPfQh26GWyzhfhrD/TIvNWOqD6ENzb7M0bYKQtxxntjuNI/FdmpBuY3GDMtSyPLtxD17NrS7XYnhrzDcwkjRj6xz4h7ay9SGrNdtbTZULFcz5Zf8rcyCP8AvbTlNCXh+2RuELJP8RRlP+n4hzQ+h9DphBtqVoblmUmOWzIWB9Fz/fWd8LbdZpb9NRm4vLjbLFCcA9mH6ab7ruK7lclgGVgjBCnHU9BqSzGRdf3L9oXqUIgKoAeF0P1DpnHbUhWmrKKFfJyRiTPVc9NVbJVMtyOWLgBgPDLnoPf76L8Q77BSldayfjr8uT+U+o++tfug3zaG32K9CA/jswyobB59ST3+2kfjdzXoqlN3MyPmUFvqT0OqKW3GezX3Yyl3Mg4iTyU5GhvHl16niCtKfnrsvBID3Glukxso2qpHLejlqqwSKJ5Qr9TkY/qdNvB87x1rk4wrLMc8XMHXVFajXuWkbjCRosTAdFJzj+Wi0ESbNYtJyVlD9MZPfU463FrJeKLrTWUVDjg+Y49+eu0JPSmkmisedEYZ04+JzjJ7qB3Ou1yszctdNoKq27TCUFZWIy6npz6aa7tNY2qmsUcgafo/fI6Y1LcoxVhp7vQRWrsAJk9AR11VYs1pJAlhgUfHlyZz17a69MLfCVMwC0ZgJoZxxFSc8P20J4lkWrRFeKMlQ/GjZ5jn3052gDbbLq5WSNhzVT/MaH8RLBeeQ/TxKAp4dak/FPUdrMO67adsnYFnXiifrwtrp5JNk20QxusrnEbq55qPXGlW1zRwzV4IGIucfyr24fXOmu9qL9eS9XxJarAq69nX1x66nG3GVWbYZKyBsiQS82YjJY46fbnrI7/SWOaZ67eU5k4pIm6g60lO1E/w1aBuCcqJFycj14dCb4lZ7Bt2lkMv5lTsfUjU5bgM8MRputNkVjDPCQzN2Or13FJN6Xb77oZEbMMnfH31X4SRRXnlrkxk4LiU83HPGPQay+6Q8fiDiU+UiqSGduIE+3vpbjietcVlmXd6dhT5LH5M9AMdR/LWU8KU7e27g6qwfjfgPCMgff11u6HnQbDDZeMmZQDkczj++l+8w1qFuXco3RfOjyIz08zVszirkFudhFEzW180SELGw5NGemjKLRLBRmnyZmduIjvgEDWektG/XpPjgcsHBz6nqf002irT2NwghUcUUfzO+R75x/HUzsADbU3aC9FE3DYScvXz/TTre5H23w9HahObEaCN888are1DUae5GhAY4iCqcKe5OrZAku1ywSDLyR+ayt3PqP4DVwinwzL8Xtcq7kgmV+bcXUA6V7rtVWDdCacrRWEOEeQZUE9OfY6r2i9LZngCxlI0kUfL9PI9x30x3nhO+TNKB5M2ImwD8p6hs+upMWBD4taSruVW68cqSBQkrBTjPr/XWy2ySDd9lhjv8PE6/JxH/vPVNpzPszedGs7VG4XyM8a+v99J5YYoaItVZmVIWHFGew9vTTq1XsCW9p3L4awfwQ+Qp/Mn99M3kfb7s0lcefVY5MJ7Z7rqmeRtz2ar8WP/AOgngk6GPny56lYsPD8JFKpieE8Dq3Rhj6h66QE7TZiuiSSkeOJDiaCTqv21nvFqOsta/VUlPMABJ5g+g9tO9siji3d567cCsAJV9QTq4LFJes1H+aCXnG6/lY+npq2ZieqLNxIdnn3TgRJWTy3cHPGwHP8AhoPwPFBuu3WoLIUiRsqx+oH2/loHeY4a8tfYY8siKRKc/UxPM/x/povbYV2zbrEFdmaONSXZe3uNT/pR71JtriuiEDiKcx2YAdfvrH7dIu7XW5k/Dgu6Dqca3e3TLbowrOeOwyMH+3XmNZSGiKgO60I+OSMsjqBnOOoI9dLAx8LymCediSsMp+WMjII0D4kpG/ttq3AfNkibjdepC+2p7JvE26tY8iPyhEDxBcAknsBojYES896pG7RWVBwpPy4Pr7adzAV7LTmfw68Ekrq0rlogT2AHL+uvbto2PDYr00ZZixVwwxkjOpPJbit16xhCmCRUYIT86k9fbQ3iu1LX3gLTQxwjB+Zeh9dZvQG2yim7bC1UYjuQOWQt3I7e3fXaYV5mWaHc4ESONm4Z4x+93P667T+MvatZR4Jtnl8huCApwiGQcge40igMa3l2m5XKyAccHcN9tN90k8o26oBjjOWyvTiPU6TbY8u93oxMxSakhaOUHGRjAAOtX4zPppaZI/hi/wAxkbgIxgp9x+mj962lIqCBJXc55BiRoS4slqOpbZcSK3Mjo+Dondr5niRXHCFOc9s/fWtIVrtko3aOSujiQIfnUgqOXMaH2e9I1+zAhXzw2Xjxg+5GeXTWprFIkiAYZkXmc81zjWfrVkS9PahA8+Akk/v5GpZZ0qh6Qo7jLbgXz6k45k9YWzzX21PcRx+TIrceCFkz6aJrSKd3s7fbQlNxjLxuowufT2PMaF2zzdta1s264M6gtWmcZ4l7c9TCj7KGuzy1cNCkfEwXqDnSPZri7hvkcT1UljUE8ajB59zqyPdmjXhs1BEZDwOEY88aP2yrBs9Z9yo8ZkkPC/FgBR7ad4wNBPcr7aVryHEDDlxHGdZJNwju7tY2S7k1Jh+Ex+pD256bb1A+5bJBbkbibjGADzA0m2/Z3tbwONuFV/EB6Hlpyt8SF+615qG6xUFXhRQEweeRyGvpO1LXr0VijXGI8uD16azl6r+0U/BAe/TfKo/5l0s/aduHexWsRyQfhs5BPbHrpNVUNqtfE+JJ45JMoSUXl1HYabWIj8VEkE34yBlaLhOGHoP5aUM0VTeIZSmPMJMeB3/+6f7kjw7xStoFAdcWG/MnuP4nUnoy9Hc622WJoLKSRNx9x760J3BLKSScMbRTKBxkcw3/AH+mht7q1r07GarHMFwUJfBx36aFCUmryV66h4F+YpE54l/Q89JrQcUiK8cHlssjMCsyseo540nm2933NoZJHWk6kFh9sjVvh2zTksSRwO8bRDJaQcWO2mL2eC+NvAwsi8XGccJz/Mat3BRtk87bbHWlAEcchQEDqATzGiPEEhtVGJAaSIDy3HJhoe/NFt0nwdlxAWIIJHI+4Op7l5Y2qvNJIh4ZMHg7g99M6wIC0Idsr2pFCNOMZ4ewH/OiNnAh2+e1YfCRMWRvX00Bu8krNTSEYWBRxJ24dM560bwJUUngZOOZAfXVyEpmjeOfdVjSUZ+bB5nHprzaZVmglsxHgVz/ALeebeuut7ZNstGRqIM9biy8ZwSinS6OVaQryxE/Dlj8uPo9tY67DfYZJ1XcLkBDRcQTJ6ovfVezW2rXbdXMcpbLjhOVfvj76Z7BJEuzNMEx8RZ4ZBjkc8uWs5JUfbN8sVJHCup/0zf+p6at1gFNXreVa3TakeKxIRHNGfy4zkj+I0LLb/ZW8w2K2czxjjzz/nomoxguRW66GRi/Bbh7EHqw0V4j2ZYEFik4kiU5UYz5ZPY+2m8aDOzXjevDdh4VaEcUpI+pT2+40gmia1uk9mTDQMoCA/m01u2Xr+G4oZAPMlYIvuBpfEYNv3WanacrEyghj2PbVvaR23xRSR2dskjVjKeLiIK4wMjGu0TvVSdNoksqeCeIfK68uNddrHKydqHF6WylzbZo+G/HkpxDlIo1DbIG4klrjgZlAkQ9eWr6KruUcd6q4W3XGVD/APkH7p1Z4meWpb2/c6ULASYDQ9mJ7fxOtftDzw7fjFaaK4VVEclAw6Z66BljSxed0ZXqfUqDp/8AdX2xBJIfLxg4WVFHIds6AFGba3aCGTHH8wVjrVmkGSQtbaSau/lmNMZY9P8AuDpDss1n9pzVbTKInUt5i4JRvb/GmuyLbrNcXcEZONMqRzB1ma9kxb5+GCQ3Jv01nl5VnxrdyicbeJJEM0lQjE0Q5sPXHr/jVktP9t04VmdviYjx1rKdWx+U++rdptwFp6pflMMLxdjqjbZPgmlikfyLCycKofpkHY61YjI7xPa2/d4GKI3DzHEM4I9R69NOa1hyr5Oa8y5cMeXvpj442hrAiuR8IVARORy4eXXOkdKparwqpjMlMj/cXnrO5yah2f8AQ7PSjcfhy2FZc8woLDl/DTAssU81p1C5j5Aao3wm7tNSxAFYQkO6jl00FZtCfYJZ6zcTMuCnddbtQNtt+18cWliUIz8pc81Xv9xozdKDy3pCtiMJPH+FIU5hv3ftyGkfhgy7hVlZUzIpAYdOQ0/rsm51vJBxC4PCzHmjj2++scdxSeOpPLZrJcYLPXfLFs4XHQY073mVLlJ4xEUtAYDxnofX7aGija+DE7eXutRuEjPKZBqvdrAk4DVQrIQVYev/AM1fBDc3sU5Nov14+IuAkq9jy5jUrG1pDvQv7dIqqwzgep6jGiXhG4eHhUWbE1dlILdU9s6mjyVK6xleLjb74HrpjIrelXZZ51Pw1j85VeR9c6CpzRxRGG8jSKeUE0XPhYnudNJpEeF+A4cggAjm3vrPeGuNt+epOQsRQsVJ5Z0veA78V1oL8VCrYI89k4on7MwxkH0zpbFWmEtmqiF4pI1KRH8h6Nj7ctH+LY87bt86KRJBOACD7nrp0nBYoruMKKJViIkXvn21cbRmZGhtbzFIJsMp+YdsDOOX20XZtyR0rV1OEzZ7dhy6ayVKw0W8STfOMSHJ9tay9FBeVoaoeMyKMKh5Z7k6kucqv8NO+4UZpJD/AKmaEsw54P7uM+2NZzYjFcitVdzjPnRseFs4Jwen30/8NibZpGit4DIMEeo7DSXdoXWezJSRuCWTiQhcHJ66XOJUjQRRQwbRAY5j8IX55HPi7aA8cUppqMW4RhDbpuOIr3Q6LevHJ4eSCOThYuHZc5/6dQ3rck/CAREWZPJsLI2AwxyI9SP76vLrBOwNSWCCSvLGwWSyAZOL8p0Wrz09+4VXjpzJjDcww/zpRt1eMQmnuTB2XJruvJlyeue+ndKc1Yoo5QJmVeEFzzPvqRS7fbEaWqsUYJhgcFuf667xVQS/bseQ4Wy1dZIlzjixnkNRtxRwXPLeQMLDcDcXWMHUPEFOUX4I2DiSKH5HU4IHbWfAzpX/AIzba1GymLCxBXDcsctdrqzR34692FlFngETx+uPX312un9gWpUkqbMZbSeTMq8MYA6/8++mO1btFPshkuBS0Q/DyOhx31ZUEtumTYjkAD5UHoeX+Seelt6xWqWnqKARIcDHTiPX/vtqTWGVux07UF23IQJONOONS3yyKf8Av89UTyreZ4TPwuG/08gz8rfu/Yac16vlbYtXmsiLgOvJh641l42kp71DBPIsiE8ZU/lOf66XUGy2mSxNCFvKBarAKR2cY66ylyepV38wywKrO3EGX8pOtMIpqm6LclmDoy44R1Gsr44hEfiarZj+XzFHbHPP/OnP/X+idnK7U1qSOSjL88J4nzyzz1Hc7psO0kkaiZPlBBwSfYfbU5JbG13oZYG81JEHFw9x76JeCvfrWc4in+sE9Ce2NVU9rjYVJIb8xmrTxcSk+/bWe8O2pdkuWttvEyVVkIUN1APQ6YeHbSWC23zSlRj5HDD5X9NdvRkhswxGFWndgsqY+sDoR99Z8yDN4T4RI5q0ZaBzxMueoPtpTCF4uGtJ81ljlW6H2GnzyLJNB5X4awxfiRvz4eXTWdWXJjSGNmetOZAF7d8A6X6Ddl2uSGW7LFiOWEkrH2bI76CrXCtqNChQM54+XLi69dN/iMQPuVb8V3jIeNuWvNlig3DZZpuBiwyQM889dX9QDbrC8lpZa8nlXqyZY55Mumm0xQbrtUkt2Lypc83Awc+ulUFIsanBLxTTFgJv3R1Kkamkz0UuwFcqFwQW+r7ae5EdtoPQmu13JkFhcpJnl31dtkpt1WWTlYh5MAffRK21rx0jZT8ExBuI9c4GgXaOo9yeu2DKckkdNLpV9jMny5QzKcoV6n9fTQe4V5KUbXZ40WYoAy5w33GhVllSNrwVkkY8ScP0ED+h0/NinudWJdyGFlHDHYx/IanYEulrvhSGZM+WhBYn7886Z7fZCVIJK3z13wmT3HfQklCxBSsbfAxMEilogx+oemo0Wkrx1aaRgI2HYLzVTy/nqwYzxZR/ZW8zRJxKhPmxg9wew1o6FtrdeGzAATGih3Aw320b48oJum2NPAoaeInh9cdxrLeFd5+Dgbb5YyEkbnJwk/z1mfjyweNbdsxWYY1PDnlxDudLN3pyw2KzRWZBV4clXOcN6D76vhjhkeScFQVPJWP1/p21ZPbacLHhDHEp4MjPPVsAe5WUtUIvI+RkbGR1J0u8dctn2xmw0i4yR30RVpvFbw78SkHCDsfbXvjMQpFtqzDgVe2O+pdyjrUaNslawUw0wBjf9xhpg00O71w65WaIhM9vfVW3xDc9on29GVgY+OMr1VhofYG/BkqspWQ5HF2bHLVyFthbJ8RupXj+UBR11qbbQWN6oxyuAzwnAPQkDvrMWBPXlht8PyiQhpQ3Pl1/TWlv1o7cFDcIWUWVw8R59PTU4hLuUNjZNwWeAYUOXYjo2c/w12mNmddx2qSe1hJOM4XPPl1H212rbj0E7pdNW9HWqvwRqoDoRnnjAxpJejWK6HsBSFIcSKfq9vbTW5foW1hnWNviOEFiOQPLQkc9aaRhKp4mIyTzA/TWrtk23ESSmKWjYEcqKCI3+lge330i3GOS1uS3IoyJY+TxN2+3r00VQuh7tirOOWPwpFHNdT4iSyWJCvADwzJ1B9x31LsXVtwa3IwDANGQSSOvt/LUPGVSLeVrTV5Cs0RyxPQaqeSSsAqqJJW/N2OoG5wRxs3NgfmA5A++ncxVei0NtlhkmEkrouFVUJBz66PEr3RI8YVGPVcYOO+gdz8meBX8xwrdOEkaKpmHyWjryNxxp8nEOfvz0gWzQJQEdjblDOrAvz5ZJ6ffTu3DJYkpbhExVVI41fqGA0v2RIeK483NGIIBGcHTWPcPPoF3i4ljB4hnr76QA294r2d5+GSMqsinz1wc8QB56X+HCliW/tyHiALMgfqf+8tUWkMtpJqrcADZEq8mPsdMKojhnhZ4lilZsCVOr+udS3ar9lKtb8mBW4YQVnRup9T9s6prg7dus1enPitKCxU8gM9tNNvWGN7s/GQ0Y5Hhyemc6RV45HuwW7JDCRsH/wDOr0HO02FFGyrqvySZ8wHGR7avijj3Ck9ry+HhzxAjnjQ270I5dmkerlfKPzA99VQTOu1QROzCWNPmbP1DV67QvtSANDFO5apMfkIPzL6a832vNXo1o4pOIyEZK9CM6G26v+1bnwRbgxkow7HTneAXStSVgJIcYJHI45axNxVG/QxweGoliB4Y2U4zzHqDoeOMzNXNRitUIAFc559yNMJ2Ww5qSg8bKBy6dOmhWqGjtcXGflaQ44eowemrewwj3BeCrDC3mzQvwuo/dPf+eq61k1orQnwgSQhi3L7c9A767beta9DhS45FeRbHrqG+2XlaGYAPUsqFlXoeLHUaWhmdwrizSsDlUsDynDc8noNZ7xBtFymbHwVluFDxrEp58B9Pto3xZU/Zfh2nHExKq4zk8xqrcbVm3sNfdIQEuUzlSD9ajqp9saX5QFHuLSbcsc8iwuqciV5vjsdH7fG5rPZibgLYeNCc8R7jVU7Jd2+Ldo4laKUDjQjmp/vohCprs8b8J4Mpy7+mpL9E23IOCZYlHAeKQD076r8ToGpbfJNF5jliVBJHLmRpZbdrUSHg8tnXgU57986c7sgkg2dLLkFR988tW9CvYildo/hnEUso5pIef6HV+4K23bqDLCMSxlkOORbuPvoO1SkaSKxXAzE+YxnGRppHuT39vl83HxCgiEuMjI6/pp4Em3xLbq3EYhnXiJRvfRlOeapte3TTrwCuCOf5x05DXlCtFGBeCsnmJiRAeTe2idwC2NvDx85DkEEclHbGk6EZ6ZMwmyvkyAvwDkAPTXaFh3MirHVt5yDhCOw12prw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2534" name="Picture 6" descr="http://www.kz.all.biz/img/kz/catalog/211256.jpeg"/>
          <p:cNvPicPr>
            <a:picLocks noChangeAspect="1" noChangeArrowheads="1"/>
          </p:cNvPicPr>
          <p:nvPr/>
        </p:nvPicPr>
        <p:blipFill>
          <a:blip r:embed="rId2"/>
          <a:srcRect/>
          <a:stretch>
            <a:fillRect/>
          </a:stretch>
        </p:blipFill>
        <p:spPr bwMode="auto">
          <a:xfrm>
            <a:off x="428597" y="642918"/>
            <a:ext cx="4286280" cy="3457573"/>
          </a:xfrm>
          <a:prstGeom prst="rect">
            <a:avLst/>
          </a:prstGeom>
          <a:noFill/>
        </p:spPr>
      </p:pic>
      <p:pic>
        <p:nvPicPr>
          <p:cNvPr id="22536" name="Picture 8" descr="http://sgk-urep.ru/wp-content/uploads/2012/06/fibrobeton.jpg"/>
          <p:cNvPicPr>
            <a:picLocks noChangeAspect="1" noChangeArrowheads="1"/>
          </p:cNvPicPr>
          <p:nvPr/>
        </p:nvPicPr>
        <p:blipFill>
          <a:blip r:embed="rId3"/>
          <a:srcRect/>
          <a:stretch>
            <a:fillRect/>
          </a:stretch>
        </p:blipFill>
        <p:spPr bwMode="auto">
          <a:xfrm>
            <a:off x="5214942" y="785794"/>
            <a:ext cx="3429002" cy="3143272"/>
          </a:xfrm>
          <a:prstGeom prst="rect">
            <a:avLst/>
          </a:prstGeom>
          <a:noFill/>
        </p:spPr>
      </p:pic>
      <p:sp>
        <p:nvSpPr>
          <p:cNvPr id="22538" name="AutoShape 10" descr="data:image/jpeg;base64,/9j/4AAQSkZJRgABAQAAAQABAAD/2wCEAAkGBhQSEBUUExQWExQWGCAZGRgYGSAdHBwcHRoYHhsgHB8ZHSYeHBwlHxsaHy8gJCgpLCwsGB8xNTAqNSYsLCkBCQoKDgwOFQ8PFykcHBwpKSkpKSkpKSkpKSkpKSkpKSkpLCkpKSkpKSkpLCwpKSkpKSwpKSwpLCksKSksLCkpKf/AABEIAK8BIAMBIgACEQEDEQH/xAAcAAACAwEBAQEAAAAAAAAAAAAFBgMEBwIBAAj/xABGEAACAQIEBAQEAwYDBQYHAAABAhEDIQAEEjEFBkFREyJhcQcygZEUQqEjUmKxwdEVcvCCkqLh8TNDRHSTsyQlNDVTVLL/xAAWAQEBAQAAAAAAAAAAAAAAAAAAAQL/xAAZEQEBAQEBAQAAAAAAAAAAAAAAARExQSH/2gAMAwEAAhEDEQA/ANvxypOOpx4ojAV8zWYEQeh++PMpm9Sg4+qLqJn2xDw8AKALen1xUTZzO+GhY3gbdz0wr0uYK/56mnvCqY7C4x3zNWapUFMEKq7n1+mKFPh6uy3OkDzfxYCanzDXAP7ZmadtKgR/u4uZbi9cgsahsLDSt/sMC64pqQ3TaMQ5riKrT8xZQ1vKJI+2KCvE+c2pqslUn1BJP1GBWU+IDmm37RnYdlFu1guFritPXAIWBYFjLEna3TF6hlqdGkuqBUAuV6n2wDNleYcw4B1ttPyKAfuuK/EOZM2KqKjlQQTpKLLfcbDAbLVWcKwrFEPpJgfynFvK5nwWWrWY1aZkKYnT6HrGGA+OK5kQGqFSR1Vb/YYX+aefsxlqPkfXVcwvlW3rEbY+znPeXOr9osLNjuIwg1q1Osz5nM1SqkxSprclfTDDTBw7n7iZ8z1da7gIiXj/AGdsEk+L9WmNNYJqAloIEekbk4z/ADPGcxpC0aeimxIBO5A222xY4DyHSrU/GrOWkXPWZ6TgHDh3xBz2dqt4NUUEBEaqany97jvgqPiRWoeWufFcNB0U4Ed7Hf0wuvzFluHL4SxUciACL+kkb4XspzQzValUACbef5QJn39JwxNaplvirRqbJXFiboBYdbnF/O8fqsAadTwgY+ZBO09f5YwOtx+pmdIbygMQNJiR0AO5E4b+Ec0vlqTGrSFSoR5C76QJtHUmBf6YitCyvGMzmatNaeY8NJPiQiarRAGoEe+O6nOXhVzSeuCyvp0woJF77WxmD88OqkpUpB4ghQ0qPQGxjviLlvO00qePVY1Ykw582srfULnrA+uLg2CrzWGYpTqr4iiSqlWI9GHTvibhvG3dnDEwo6Rv9sZXXztOpWFbLLpekQ1WqFKlhbVJNmEHTA6YaKHNSZcy7K6VSPMqxpU/KdWzD03EYWJKdhxN7S3vYf2x2nEHJENbrYYHppdQyMHXcEGR+mO6VOJHfvjKrdPiD9WJ+g/tiDNcWqKs6rz2Fx1G2PAIj1H+vvjiusR7YCOpxutOkMLCZgd/b6Ys0OJVYlmmdhAt72xQamXMagGEQP8AriamSd99vrgqd+L1NUa4t2H9scpxWrF3n6Dbp0+uKubpHf2/17f2x5lxuPWMBMc85N2n6DHLV2O5x89KMck4DwYkV8Rzj4YBsi+OXMDHWPHGAiXa+KudzIpozdenucS5vOpTUs7BVUSScIma5tavVPkPhBvJBv8A5m/tios1RLMHEljJnFiigV1jYCMdrFNlcMus9zI+2BuczQGuqlTzEzE/eOwwE/EOHFipZm0g/ljFY0lKkL8xtJPbc4F081WzDwX0g7D+2DS8G009BB1m87298UCf8PWpUV7KgNrXJHWffE2YQodK09dQXO2xOCbUlpujuBpXZcQV6gZ3rghFYwvrHQDAU+HcKYCpVcrANkXp6AYhzfEENI+KjBF3MdewjfElXKEnSXIIg6fVv54n5ly7LlghIVTCkkgESbmO+CEfimYy8F/wvhpMh3EFo6AYWKfFqQqp4izSB+VPm9vTDpzBRy2XpALpbSNy5aZ3iTA+mEinQEPVdNJtoEWv1PTbAOfAUoVkq/tSdEXMgKvbt9cRVOK+EDUpKqgIVDusWm2np9cAKObrU8madNVXxjO0sQNj7YG5XmJGZVz4q1KSWVEgD3Im/thom4bm6q1fxRZTHsZEG5nriNfCWiHroCWaWEnXpJtCxCjpiPmXmShW8JMnl/BVJ1FrmoxNrLtA6YXc5n3djqaTYWNrbfbAjSeF8ZyCKanhOoAOk6QQbeUfwn2wuniVB3apWNRkAIQAgTa0ydsLS5kt8xYj3gD6bYmTIO0hIa228D36HE1RbJcxZdFacvqf8vmgCdpIvbFrJZqmdRphswzCWBBBWO0DaZmemBeU5fLWkhukXJ/hgbE+uGngvIJB1Zj9msQIbSNwILfvGdoxRZORqKizXWiSAI1aydR/dWQALW3tgPzDwjMioRV8RyAsMxgAD0BiMMWS4JlqbOTUdHUwpmWDgCC4Y7Tfrj3JoKmx1wWQ1GMKSSTKsfKBAPljp64IU8lks5lm10aj0jvCsQCJm/ecNnDfjXmqb6a+Xp1lBiUOlhPSTIPuRgrk+GnWClUuhW9OoR4bQJYq3zCNgdOnFfmfiGVp5Spqy6qXgIFiBEFmLLYrHbcnAX+cfijpyymgK+WzHlYB0puhEwVc6jC9ZjcbYT8v8SeJGow/F0yzG+pEIWY+S2kewwhrTZ5CyQTPv/fF2hy4zECe02sJ2k9MRWnZ7n3O5VBUqmlmEkDQaQpMwM3VkJuPaMG+E/FzI1FmqamWf911LAmNgyC/1AxmWS5EBNJjUVgTJEwAAdiSO4IMbSO+HjOcCpUqK1ClM0/zGQTBMeQuIGnqRc3wwMuT+IGVzFRkTxNOy1NB0tYEzPy9R12O2GjKQylhBHQggj9MK34zI08ulHy1aUCyGVtEmJEG/uZETheoVMyt8hXSnNmVqVrMTv8AmbSdjsoHaSw1plYyfriFlwtUOJZuhSFXN1qDp+aBDEm4AgLfoBBvbF/K815eqiPJpK66k8UBAw/hadJPpM4homu2PqN3C9SR9b46qgKDbSLH1v19sc5LKft0adiD/LBTbirVrXN4A3PbGQc2/GzN5XO1qNOhRenSqFJYPJ0nuDGFfiHxzzNYMtSjTCMZ0qSDHYntio0zjfFTXrSpmkn5d9XrgbUpq8kJpE3D2IPsMZ5kvi4A81MsCgEKEaCv3xdy/wAWld3LItNFEqGlme+0jY4oeKHDqaPqYFo3a/ln9MXqfD6QJKN5D+9uQd8JVT4tZN0CslTux7nt7Y4qfE1NBWkEZj8oOy+5OAf83k0JBUaDbTp6jHFHxIuxWDub/X/ljMeG/F9qbxXppVQHZCQY9DiTjXxnWoreFQdTEJqYQvqY3wDzxPiCDSzv5QZdiYH2PTC9xn4oZVAWpsaziyqtlH1xkfE+OVcwZqMST9vtihOAcuJ/FLN1WDKVpwZsJJ7TO+KHFPiDnMwrrVq6g7avlAg/w9h6YXMFM3wKquXp5jQfBe2uLau2Acfhry3lc9qFaswq0wXIbaPSTGL3Mb5KrWTK5apTASWeo7wj6RIWT+adsZclUrMEiRBgxI/tjkHAapnswgQCmBJQmTcDoNMdN7nAvJcr60GlCQwZrbn6HYTscAOGcZp0R4mtqlQiNBQFQP8Aat7Rh84b8RMr4bvUIkIqpS1NdhaWOnYCLbC+CEfP8JmVpq2pRJC7KOpJ2F7RgPWyRUwBPc79L+mDHG+Y1c1Cm9SAILAIBc22JJJ9sAXzjFdMwNv74H19TrQSJIHbe42nvhx4ZzlRy+WmnTjMFSGLICpJIFuwi/uMJNOnOHHk7h+XqJWOYqKq0klFIhnO7BTdZGwG5nEVa5R5kSizVqlOpWaDEFQOkm956e2LVXmxc5mh+LVhSJkU1LaVG2owCQQNrbmThMpO1ViEpSGaAATaTCg/WMMOU4HWoDTW1C0GnpEnzD5j1E9DO3tih0oZLhtQASzawD4rgoVg3EtpE3AIAO9sc8Z4RQOWLU6vgQk+Gr6i8kqIW5mYE9ZwDy1XMrBo1Fotq0gxqOrSBEOsBojba3vibiKZxUJq1ErBWZaoKANqBsXKkMUtYm3TBAXLZ9qakUzp6amY+ZeqmSBB6xGKFeqa7ASzou6iyC9wgEgDrPXB+jy/RzNbUVqUqMjWzyPMd5LHSFmY7DDHT4Xl6dJWy1PxCzEIpJJIBPmAWdgDJnALOQ5bOmwMAhha82gThk5b4BVDEvTCjTpdrHzEEz6RcEjocWzVywgvUSkh0kqz3k3mLEi20SBj3ivxBp5Wkuh6VcAjSiFhKfm8RdJIX5dJ3M9sUMOW5O1KDVqOH0rexWAJKnpM/nkEjqdsK/OP4lKQowGRdIY6G0jeACF06W0679p6xgVV+MlVqZ8lKmCNPlYlwp30CbNEgEmBY3M4Aca+IFbOVW002FOIRA5OgQF1En5qkTLneb2EYi4L5cVsrURg+SLgAnw3DNpYyfNqiQJk20g4Yl5lpyqUzToubpTdgzyQNMEHRFyUJN+wGM3y/J2aqJqCKVJ3Bk33lh39Tip/hQpVAtSnUUi5EBvr5YYKewv6nAarwnmpqqft6hp5YHUAAPEqMCAqrq8qqYmZubz0wH4hm2NKocsKl6hdnKwvUQAwBQgGCZMkBYNoUF41V1kIamlbDUjNC7bG4EQAZkWuMS0eMZioA7TVSmdfguAtGLx5ZGobm8k3PWS1MOnCuIZkwlLOUE1NpIR5mwsq1QQpDSCygAmQJw1cG55orVo06tQNV1rSLICQajNEad1X+Inv2xj+fq06vmGXNNqlmIsus7LTVZPhgaZHUmbYPfDzhurM5Z/EmmtWnqjyw5aFVibaumkWgDqcQEOduXaNTPZnWGRjXLSXgEEibdTFwBhczHK9MCoEZJSWPiQCQGEBJsT1wa+K/OE516WoFaTupULeQ35jY7+vTCrw5WzDRSpNUtcy24IJjsAOmKoVmOFC7agD2IjFEZIkgAgk9j/q+DlcJDGsXNRTB1GYvsATPUHFSpXoKgKed2N5WAgB/KdW57kYgDskY8jE1UAsTNul5OOTTI/KftgIsfY7K44xR6MfE48x7gPMWHz1Rqa0y7FFuqzYTvbEMdsTUMtJG2+2IK+PQMXXogktHlmB0sPbH3DMqtXMUqc6Vd1WSdpIH9cFUwMfeGcGeYskmWzFWihDhGKhx1/0ZGCdflvL5iiGyJqtUSmutKkTVcCanhAfu76dyASNsVCuaECTaRb1xLlVQuBJg2M9D/LELUGG4Ix3TQqwMbXg3+4xFT5rJNRchgDax6EHqMdZfidVAADIFx3++8X264P5BRnaXgOQKySabHdl6jtH/XEPDsjSFQAiqtRQDpC6yzzdYEQoAJJvfacVnRP4d8ZSjnA1ZQlNpDFrKCN+nUkW6EzbDkrZfMUi1SqAQzkNGmBY6TqMzpBJYHraYErRyqVqQRtTLqYygCywWPNqkANaQPoOmFPN8BemGLI2lSRMxcTaGFyIvGA0HLcvZcBXpVGrv5n0A6AyT5gjN5mJP729gL4aOMZ+ktOyhy5W0AeH5TCMWBUgXYzN7nGGfiaguwIDQRUcEkCYEHtY7euOKvFqmotqkzIMkkHuJ2PXBWm8XzGXp3cJXamSFCESREgv5pK9ASCQZjAKrxSsxLU6RpNsLiQDM3UBoMiTbthRp8aqrq8ytJvrAck95YE7/wCjj5OYa+pWLBtJkBlBH2iI9MA3U+ArrYN4NasASVD6gqgAlpBg6RJuWmLdsCM01Gnq0sruQIRUYAMfml2iQvqLk9hJXGzbyxkjUTOmw829haPTFrhNcqxJCsuxkT9juvuMQOHL3L9PM1CjlUZQp8MgBrgSfLYgXtvB2w50+V6dDy00FRtiSAFA3OykzbSLG8zGM84e6+J4iOabiAHNSPMTuLMQRHeY7YcMpznmgaNFqtE6mtWJpkx01A7Ablvm9d8VFs8LZD4jrRmnZVUyA0mQzNoXVeNIBJ9JxUznMFMnSq0/2Y87MwNQkdEmOuwXUYnbBHjvFUp1BRatSr1NMhgy0wNSzqIc6VAVgJJVmkAbE4SON8QoeIdAQ+U6HADS07MwICn1/dgW3wFs8wZfzCkjUjLeWo92lFhBpJlJBuPMSV9cTUOEB18RgHBM1CSABEEimWYsX7sDpTXG8YCUshUCGoyOyAnaQAZIWGC2AP3ExMSLA5rpp5QlSvUJAbxfOFUaSCPPqJsQVJCj9MFHafC8q7KQFQqfLTCTKkHy1YdSGssXPU3k4tcq8u1HzGWIKeFTrqUKuG0jWCV0xqBJWNTkHytAjC/T4gXAGYzCgOQwC+Y6TcgmmNIN7oLm02EY0LlDjFJqtMJo+ZVEU2QGHUeYmNW4E/lJFr4IyL4kf/d87/5h/wCeAVDP1EVlR2VX+YAxMd4w2/EDLTxPPEAknMP2izbb77b4W1yEze++xOwk+0f0xFD8fDBLIcKNRjNgBJ/v7f398E6nKthpMT9/aN8UL+Wq6WmSPbBLO5t9AYOLmN7/AF7jHud4A1EecEk3BBEQPm7+l/XHD8I1BmSyjoxEgGInufbuO+IBjVCRHTHGLgyiiNRIvBiP744pKb6biL+gnqenTAV4xLRyrMwUAk4vZDgVWsxVELEXMbAepNtsFqlNU8OhlxFRlIqVdRPiGYOjoFABE9bntihfzVIINIHucEeE5Iig1Vzpp6gt5ufSMDszp/Lt+uCNfiVStllTyhMusWEapJubXa/6YgrZzMpEXft0773J+npgdi/nsgUKJHn0Bm6QWuBf+GD9cd08oV/7ot+8CRG35eo3F8BUSjqBJP3Nz7d8E+WuYnyWYFSnsCCVImQDI9mG4Ij9ceU+DuYYK9NZ2Ina5joSI2MYuU+VKtVSUqUTbUZOgkTEgEXHU/1wBLm3J00cZikAlKuwdCAQqkgE6QQYQ3I7HULxgLQzlM7WaBBEkyOvnMXubRc4ZuX6bHh+ZytYJVBpa6JFQE04aTpF4IYhiLWL+uEKvknT5lIvExb77YoNDOLTKlZRpksTN7Xgi30PXthozlT8SnjUXBr0iNQpgqxIsrBrD1BI2PpjPaTFZlZGxkemCPB+JVKdZHpyTIF9m/htcz/bDUsaA2ap+A+lFVvKZLlizEEVHXTcRaxknzGPLipmK4rELX8zqAXKAhj2BVQy6oPdSYJIxPSzBdQEU01BYVKQAWGJ3IEEgwAQWtFrEjBCjxjTRgaKYUA+HpAdwSsjWLi1gzaiSR0DEWgBmeVzmpbzkhLayNQC6UpjVUYC8iFAsv2wq53l00zcxJ2O4EwPWdrRNxbD3nOPAOQyVKastgXUr5WJCFoaUnpLEm03kAa3NCsPJSTUR4YZgG8sCQCNI7+cCQpCiIkxNAcpyzUqKzr8iqWJIj5SAd+ksona+CFDlMqXmPLY9SCNxCjf0MRhryrj/C+I1zqLfs6QJ3LVKmtioOxMi3p9AMq5loRGErfzONKmVVoAA0wp7bxvGC6BVeBAA79CJESI97ex6YqngRYkrMWgATYxBse5jrH2wx53itJFVHQo0XYqqyCW1AhZa0gCSSBYk2xy/GcuSDqSV3iQp+sXaR7H0i5QCvkmVAuqoUYzANp2kqTuMRZTIUZUvW0bfMCIO94UmB3AM4bG4rR0l6NZBUi4capg23ChmubAkwABN8Lmd01mdmcEBjpcqUWLmdABsYi5nbfpBayvxArrZ9FcL8nioH0AAgBZFgR0+uPsx8RMxUYeKUq0hH7JkXQQCCPL3kb+mBWY4fSWAtRXJPQ/2tGBtWnBIkW64phpzlVTFT8RUOWf8qgyjKJRHAIlb6QwvAO0Ylbj9NaarSCTUJDqMvpdb/lIaCsW3LfoQr5PPGmT1UiCp2IxYer4RDUyCrXE7j0PqO+IDnC6FM1pZiLgwxUgXsCWYQIW7XAm8EYf8glE5rL6atGtprUyhACOFNRRCuskwSQVJIa9rk4x+pnmdtRF/wCGB32gQN+gwwckcUIzuUQqrD8RTAMDWJqJae0ifqe5xQb5/wCFipxHMhXfxDXf9m8BCdU2M2BEC/XAbKDTrSNLqTqUH1GkkkXifymTIkWwwfEHMqnEMxNO3i1ACh1EsHBE3BXtbbAU8RpLRXTVL16jAMtUWpgAg7nSwgm8Df0wR7U4W1KoDUYPTIuyN4igzBvtKk3G98XEq00JWGYE2JBUD3tcC22IsuRUFR1R2pUgCrIToRiLl0MiBJYEkm3rIN8vZqjUNOj4lPfUlQwGVrjS6FzZiDa8i53BwAPmfPFlWlTRvDUBpQymqSN9gB9ST2vgUlI+HDK+lW1aoOlTAETsSQBsehJmMa9T5RpoxNSoo6WhLmDEAw3aI6n0wmc8ZenRWoj5jURU8lFVAYBh5Q9ToI82neBfewJebqatQKBZIlhHmgAxPyiBBkbCxnF3hXLwrktBpUaZ8zEgkjrB6++w9cMfLHJNOrlKmczRWjR/KROqNV9xpBMBRAE3OB/GuJpVpeHRD5elpkJoLs8E6WdgIEb6REe+BVHiXFVH7JNNCh01AtJG+odSbb74JcGRfDavr8aKbs5gzJBUADdFCydXpIwp5zJEwwpGnTson5mYjeNyTvA2th54Zl6eT4Qz1F1+PmUplCPmWmrVIIBmCxQNvAZow0wh0Mqah1QIibkADYAfSQYF4w28u8sFxRoGCczmlQ3MaKa6mIIuRgTmuPKKINGl4T2HyyNIiCJEAyOm87dToGXptQPiE6nyfD2qEx/4jNEAR0kajgpG4hl/xGYzWaUotMVXUB3CjSBCAADzGygAfoL48BBlgsqf4/qANzpkSfQG+KnDuEu9OppBVRquwtttqiNrkmBGOqlNvCXWrorqApfV5rC+vTBEwApgbXxAUpcXM+EuWFVjsdeoCDO6mAsDzTNlFxfE+fzDadKrl1IknQzmoqLtpZiFKsLraNzgPk1Y0hpdaCFioqRpep5YfuwAHlP5ZO/TA3PVTSBRGZlgqGYW06iQVnzLvtAg9JxQXqc1UqOkZdSNUGsSDJj8vmZgYidQAJkiYOOuaB+GrgFQVqKGU91IkR9DthUfLsOnv6e+GfiVX8Twyi8hqmXHhsLyFBhJnppIAj93AWuY8j+Fy+WqMQz5hC6gCCqyCuqfm1Ag7d8KSVfmaYNrRIPcdhG+GrmSv4nBuHOZ1q9ancz5V0R7D0wsHhjqiswKq/ykg3jEF/g/NFWhVDE60sGW11sOnUf0w8Nn6DUdYqeCqAsHCanhifKijyljqIJdgACTe+M6qZMKb+e3tf6YtZHjzUtI3UbjuOn1At6i2LKlgxxTjVRhoMinpnUW0l0mZvETMQok7dMLWa4gzltgDaANgLAe38zfDB/iXDQrMcvVqVGNk1laaDrAUgzP8RA7Yr5zgtKvRNbKeUomqpRJkgD5mQm8Dcg7bgkWBYP1G8DlikNvxWdLGN9NNdNvquBfG+NIuUSilZqxMk+YwBYgER8s+bTO67Lgn8Sv2OS4VlNimW8Zh/FVM/exxn2IY9Te5gYIZXK0ypZnVQsWYklpPQLfbfpgdGPMUE6PEUpg6UJfZXDFbXm3SbbevfFSrnGbsPb/AJ3xBGOvBPY4g5DY8xLToT1+nXFxciCyhJM9rmewxQPjHaVIt0wSzWVWmwQkFtyb74r0ch4hCU5eozaVUYg+o8Odk1wQkxIG7dh622xd5QEcTycf/s0v/cXBnP5RaFE0tRMHUomR5lgm3qTHU4j5N4OTnco+kgLmKRM2/wC8SLdsAd+IPDM1/iGbK5eqaZrM0qAwImxndfYYSs3X0EqUZVmYZYg/Xp6f3xtfGOYMwmczKrUpIniMoZwAoP5RqIjVHQ4zTn2vUq1fKRWVyBqUXDwJWOhJj+mKgRywP/qKnnCpTuVIC3IjVqMHrC3kj0wR4jy4XanSph6lQjxKlQjzBT8s9F7RuTOD3D+ArRFDJtIIBzWbboGUHw6ZI2AOmfc4u8J48GoNU1Gn4jOXggak1lUZhb5QFChjEz3OAAZPk+vSYtSGrykkEaiQpKuR+ZYgmR77YY8hyllkqJWzjeMoBC0luNZUOuqANcLBgKATAMx5gfFeJAsEXVIUg6SV3ZtiQNIIIYAbiPbDDw1kqprSqU1C4c6jIJgEkyQHNzKgx3GAm41wytWya1XrmqlSq0I5Ksq0jpjSttU2gbbTfGff4f4bPTBLtYyjGCCTc9IibfzxomWpmrWekGqkJScpHyhiZ+a3hzAM/wCa+F/geRT8P4moeLVBYyYPkLKmmRBvIt6b3xaKKcPeqqUipFM1g6tG5ICSDfSCwgj+Gd8F/iXlW8HJZaD5VNVyAQoaq5CgTsIUADoIwzcOzIp0aApoxrVgKVMFQAjMQrlheWUaok/KOg3Qvidx4PxF4UMlFvDUHaEhRsbzAJn7dTCL/AeDl6yZcLS1MwQEhrzp1QRYsiyfNsNj0wzvlFzq5imKgornc6aQYDURRy1MsbTHzED6+uFv4dcwktma5VUTK5V3kDSC0FUkLu5Zj5iSbD3w2cnUBTzfDqDkf/D5KpWqAkajVrw7AgbwpB+3pgrPeAcAevmWoktUy1BmkTHiFTAJUnYxHpbDxx7N5XL5YNmaTUgTpShYu3kEgaZCqSSdR/eEjbApeOU8mKuh6XjNVYIhadLa2kt4d4Ei25JjoThZ49zS+aULUZywN1EKBYAgAWHSJBY/YYIAGufBJADKoHmiNMmy3Pmv6Wk4gpZP9mKr+Ys0ATdrSTA6evvgxwnJZVVR6rMWEkKEBDsBs2tgfDBsbXggb2o8RrU2NSq6zqBCCkBTUOT1hRqgbx6CcRVLiHFAwKU0FOnO0kkxO8k9yYHpgpyZT8U1cudqqEidpUH7b4XBhk5Dzj0s9SZGCEEgyJkEQRB3G2LCiXHqZTg+SRgNVOvmFInr5eo3xb4XnWzWWRdHiGjAgCSB7frjvmqmEydBXTVpzFclQdI3X9MC+Teb6mTzYr0aaBRZ6YmGQ9DN59e+LxOhXHiPGKgQiWgwPqQOvTFKq5qNIsAIuZ+gtjSfiTwfL5jTxDJQoqeWqhAhXPW3X/rjPXo2CR5jJM7e+8zY2xFRV1DAsReL+hxxwmm71kpU2K+Ky0jBNw7AQY6XxXqRHzTPS+G34T5UVeK5bUBoolqzH0pqWBPsQPviKl+MWfFXi9ZRZaCrRX/YUT/xE4T1g+iz8xH9sScY4ia+ZrVjM1ajP/vMT/XEFOuQCJsd/ptgPKi6SRY33GO6WSZhKie5x8jebU0++CuS4iammnsf3uv2jf0wRFkkcIQKc/xRt62xVqZhzIUsykdR27dhhgz+Qq0cr4mpgtRiB5jDfvSP5xgRTzh0wqBf4hLWA2v/ADwNVlpsNIJVAx3HzYIUOGNTDVRV0aQT0mSDYDv7YEZjMaoEC3XqSfXtiGcBJ5nabknri/kaPh1QxcpEmdJnbYf3xW4fqL6VAJPcY84hSqI5WorU2H5WBB9LHvgLue4mGkJ3ksep/oMOvKWbqVcxlXGjSa1Iea5EVFmDa+8YzZQTbB3lOu/+I5JCxKrmaUCbf9ouw2wG1cyZZUzdc1lQU2qLpJnzl206betzaQb4E8XpZejXqkUwBlVSq5BBhjampgXqHqPbrhW+J/ODHOmiC85fNVWY6o1ef9mBa2lbdd8N3LmTUaKThWKoa9Yaba6ikUUFolFlvMPy9yMWJShmc9XTKsXlsznXjw4+VLyI3mNz2gYt0/h1WemiioSSF1r8wBvZRN4tYxse+G/KpQLCtV8JADoVnca2B8qlY8ynWCIUnubY+4lzMtHxPCpvVamsWEHUerm3l9oPpti0jNOYeGVctpWgC4QnzCn5tQJ1Frm0yv8As/d4fNVaFXIZBaYYDKJ4pIB0u5ZzOoiQJJKyD2vY1uWuNePX8w1vVqrTUhGCksREki8AFpMbDDBkTTzHFK1fWpWhUfVTG+misKzydoA0wIuZM4gDPnKCnPUH0mQ9NSjAVFKKq3M2Qnbeb+uOcln0FHL0RTNclAlNqZP/AGkBSo2KABiTPTYXAHdTlbKPQNZyrVqg1NpB1qzSQxn5tx5NoO22BHFeV6tDJHNDMUlClBEQWY69TXPkaROn0teMWoO8s5/LnO/sQ+jI0qteoehYqAqXGpiHLtf8w9BGUcQ4fUrvKoxYE+I5/fJLEEyZKzp+mHPgqLl+A53MIxL5qpTy6n5SSDqcL3sTJjoe2IM3zAuXy9LJ5aLqS9SAVdjZikqSwJGnVaT2jEaXuXOAeHws0f8AvOIZullxb8iEFzbpLHDTypVStneJ5tUHlRkRjtouiAT0in7YH8drNlGytJFUPkcoaxHevXPhosAgAyxM+noMR8v1vA4Hnq0+d3VCwFpVQWiJgXItYYIz4mh5nFXQ8sWkld9tMAhhJsN4BxWrccelZCqMY8wW62YSp3nzTIiDtgU2fE2E2I84B3HQAASOhxBSCsHLMQQsradRnb0tgqyM/YAmwWDaSY9Y8oM4r5rOahpACrMx/q8CcV8dVEiPUT98RX1ICRNh3w6cpcM0PUr+WotOjUctePlthIxp/K/BvD4JVdmCNnGSirMDCrUqhJtJiKdQmPTFjNRc/ZpQaRYyrKKwPU+IqSB0JBXfGctWMzth7+IHBzTymVOouKY0A/wkeUgbgNEx64QMKQ38n8aZ3fL1DKVliNhqAMH32wq5mmVdlbcEg+4tiThuY8Oqj/usDgtzjQ/biqNqw1fXY4L6AYe/h83gZHimb2K5cUEPXVWaLfQYR6SSwHcgYf8AiND8NwHL0Rc5vN1KptEpR8i/7M3xFZ8ceYkriGO2/Tb6YjxUezg7yfkUr5lKdRvDS7PU6hVEmPXoPfAIHB3lXiaUKrM6lkem9MgGI1Cx+h6YFS8082Pm640L4dGn5KNMflWd/VzuT1wEq13BKyVixAP3wV5Q4cK3EKFP5gagJ9hc/oMDM/VDVnboXY29ScBAIx6e5x24pxYtOOstVpiNalu98QNvw34L41cN/wBmkxr3iPMTB32H3wB5mzrZjN1qhYvLmGP7oJC+1umHLgOZbK5epXUFUGXLbbGsdC/UgEj6YRWzS30/QRi1IrDLsL4N8lcPc8Qyh0mBmKRP/qLillakEMyggdD+mG3lDmkfjcrTFNQGr0xbe9ReuIrRubOT8hWz3iVi1Or4pYNpOmppIJVoW4G0yIB3OErI8VzNE8SzGaJCgwEnys7ToKN20xcbhhfDpzVkPxGaqLS0F1q+cqSrCCSAYIFp1G0mMUuN8rjM5cI2tvMBqpjt+W+47NEge0YsRnw5mqnKirTLVBS0h1amvh0maVUBiSWLBSdu/aSb5O4pXpcNzmcBBeq60KYLSFUy1RgpnaNz29MUucOHDI8O/B0kqnxMwaruy7qqgINQENEm9t9hOGAcHy2TOVoViV8HKeNmb3D1jpUAT5oLNMbfXAX/AIXU2TJ/iKt0pa6i3FjSQjvt5gPfC9yyzZXh3FM7UtUrKtID+KozFhO8wQTg1Rzmngldabfs3rChTlYgWqVSI3kL9xha5n4y1HhGUUBdVerUrMCJ1ASikjqdzPtgap5X4pPLGrS8QwAoVgig7MWASXJHqLzvOGHmesK3AkqKDSSpUOY0swclKWijTUkBd2adrdsZCMapzdkSuW4fkhqDPSoUiD3cmo8HazOg+mCmrgvBwuT4fTqU6dWnSoNmXRm0q1Wsy+GDYzCsxjvHWMEDwqhmtFKqoKiolNQESAqutRkH7kaAjR098ecUpQ58LyVBcEKWdUOkeXzQwICkibCyxMY84dV8I16xmoq0pVtIGp2LUkZyhOxm5vDE9Bhiazj4ncZ8Q1GBvmq5fp/2NCaVH6E+I32xf4wn4flXKJPmzNVqkdbkx7+UD74Q+Ys541fymVWKdMHfSth9zf643fP01Rsrw3wwxGTVQxAIpssSbjc2AIvvh6vj86VaBWNQidv5Y5ekRE2nDDn+W6v4mqlWzU20x+9e0enWfXGp8E5dR+CGiNGurVALMBZgvyyRb5QJ9cBhdKmWYAbkwPri3xujozDp+4dH+6AP6Ybcty0Mtm6RqJr0uGheukyR2tFx64WMzka1fN1EFNvGd2YobGZLHf0xAOo0izBVuWIAHqbDG287FcjS4XlR+SsGImJNBVSeoE1C598IPw35eZ+J0jVpsqUGNV9QIvTBKrcRLOFEdZOG34k8Aq5vN02pupSgiJeY31VG1fKSXY9bxvgCfxK4aTw+oWEfs6LJJEzTVPEEemo4xIU+p2xunxSVnp5aJ8JvEU/5ioie3luMYf8Agmg2gjcHFpELVPphqbLvX4bBEtRHiA/wSQf74VqdAswUC5MffD9mM1To59suJakKC0DeASFvP1JwiUhZaqVdWUAkGQCJv0th3+Kz6Mzlsmv/AIXL06ZA/wDyONbmOklhihyTy0anFsvRYeQVdTf5KfnP6L+uI+LV3zfFqlaJFTMSP8uq3/CBiKBcYpaa7rEQf6DFPBXmCkTmqxixqNH3wPOWOKI1WTA64Pc68LXLZxqKgroRAw/iKKT/ADxFypws1s7l03BqrPaJk/yxa55BqZ7MVZkGqR9B5R/LAE/hXlwK2azJsMtlKtSf4iuhf/6OEk4fuXF8Dl/iNfY16tLLKfQHW/3B/TCBiD4YnyuTZ6q0wPMzBQPUmP64gGG3lDLBeIpVrSKdICq7aS0W8pIUG+oiPXFBvnzNpRyhoAeZ6qgf5KK6R9NXTGdmnABwy/ELOasyKcyKSATEGTcyOhvthboVYInbC9Jx69djv0+mC3Jr/wDzLKf+Zpf+6mL60aLUpRgTHXvi3yjwxPxmUb8wzFKf/UXEGw808GZ6taCVLMT8tj2M9CO+KdOjVpIACNJiw7Afc3v6zh25kzmkqLXbEr5GmyQVG2GhAzOYqtSZY0OPMKmrYSJXSbmQNweg9sIvGOFU85mGq1TXJYxqBBYqsLJ1AidjAicajxbIIpCzY9MRf4AhAMxG2KMy5jq1cvlcnlsoWbwGqO1SAQ7VG8hAM202gix+hxd+IvLGYr08lToUy60MuFY2HnIBa2+HbPcvQwdQGYX9yAR/XEmYz7KQQkHqOmAynlz4TZqrVpmsgp0ta65NysjVEdYnGhcf5eetxihmGVRl6QdrHqqt4c/7tMYPUOJS0SIn7YuqQJJgg4AT+FYUF1pOsAkteAfnHlF5BANulowJ4ry+arVDSqkB6IVUCmA+pgWIIuAsEepbvg7kX1O+skxOle2CWXbwwJ/64DMB8NqFF0fWw8N1L6tmVWBJjvvh7z6Ua+Zq16ZLO4VVYMdIRY6Dv974vcb4ejLqChidz0GBylERUUaFBkxa+CKnFuHLUZXanrY21CxBHWcU8xn6dKmoRSyu2kIogl+vzdfXDNlnpAMyNrGx/wCWBma4ChYMm4uAehPbthq4WMyHepZDBGk0y2llhTLq/wAuqQPL1vfFHhzojfidLio6RJYMwAFg0yRNmkyYi8Rh2Xl9QpVmkM2oje/8oxHS5Yy6NZJG8E2E9sNMCamaqFvCIM6Q2oSCZErDKYFz+nrjivkHKIsaiLBZmGJkwuxja/rglluUMpSOpKUN3kmLyCJO474izPLOhWqisWqSSpZQXk/xiCB02mMQxUfL1koVUKv4aHW6eXTpb5fm/NM/LhBz3L9QVmcOHZ5LKx802EGfzXA+hw48T4kalQU2MDSup1BJ2mGBhTExPrjzgPDddU60ARTqbUQLkjqNoF5M4oVOEcENDMCpXQrSped2A1C2w8u/TFXL8OqV67VQurWdYIIYCTaSD5T0g3xreYyS+H4cMtzoZGgDtMn6zthbzFOpSVqj6GJZtTmZeRAAKxK9eht2wRU4BUp0cxVqlgjtl2poD0qPCnVOxAm3Ww64+4dyCtKpTqAuBvDMga3WJEzfbaRvBxTpo1KKqgopusiRB/5zv6Rh55XyFGpTNUBKtSPMxAZl3sNROgdLe84tQs0uTaNSmNdKKpvq1m94MSQPpt64TuJcthWIB0tE6WBBI33Fp9DG2Nez3Lb1JbLuqDdla8tG6n8vbtgBmc21YCjWpL+IDGXZtNxteNgCBvgE74d8KZcyaoUxSRmEixeCAo7t6DAzN8tMUJqCoh+YsysAJveRA3xolTNV0C0fEhVF4USf0uZ+u+GOnUrlAWMSPlnc99pX2gjEVmPMPCaq8I4dkqCNVqVWqZllQEkgnShgdIJv6YWafw7zxbSaDJAJJchQAIub7Xj1NsbR+PenGjw1hYDNJeB+WBFpv29MUWy71Awr1i6kzpACL9IkxfabxiKyRuQ8wFBBpsWMBQxnaZkgLG/XocH8vwWp4wAYLTY0w6blipgEWiFuQ09es40F+GUkAi4AiDcEGZHfriKlwhDNiGAgAGLbD+m+Klmsq4ny/Xr1qtYoSHdmsRYXIm9rfyPbAupy3Xny0qjRvCn/AFbG7Lw1AoGkSL3MwYg79TjylK2EAdhb+WIrGsqtJKQBInrPQ4ZeVaYbO5UrBArU5j/OuG3iXKmUrXqUF1H8ykqf+G31IwM4Hyj+F4nlChZqZqhgSLKARAYjYybGIOBjWeaeF+MyR+Q6j9MW1fyiL2xaz9AsCBacVky+hT6DECJzNX/+ORRcAT+uCiVLYXHzbVM45K22Bt/fDFRy7YtVKrHFmkR1AOIRQIxKyEDbEEFXLoZOkfTET5FDG9ri+JCjdsemi3bFRUOSWT5jfHtejq0yxhemJhQaceVsuwO2Gq8q12IKhgAcD62RkFS1j0wQOXJ6Y+fJt2xBBkKIpIVXqcTF7ziJaD4l8BiDIwHNRptMYjeqAIm/rjo0m7YFPw2qzkzsZj0wBFqn1OOalSIx34DRb6nHlTLtBnAUc1k1qoQJRjsw7+vpgdkXzITzoGABULAA9WJ3j064NJl6sAQBfuMdVaTAyLHb/njSKlSou7zYQADYiOnrOIvBWovnS1iskGB3NrA3AG9sXhw/WDqHWbdcQVcoampSSBInSI6Wv2w0DzSSoqJScQDGkAQQSZkDFvJcIp0ZZki1nWxUdvLf1x9l+XUCBQHAUyIYAj2IwSpZZltqJ7zEn64aIP8AFtERXRhHyst/TzKP549zGbL28EkMILLpMjuQ1v64npUSLaY69P1x0aZG1jviaYBUOXzOp3YODPlNh7kjfFyq9RfKHDgdXnUAd7oIP2xZdWKkgX26f3xWoZZhq9ehMxhqhLZpjUIIpyDYy0b2tH3vjh/E0mfDa/SRHaDecWRlNyVJJ+W4sR1364sDKOIBUR7jFQOzXGfAB8RL2CgEH9be+CXCs1rQVF2b+frGAfMXDHYLpHmDXv8AQRJjrgtwPJMlFU6qBMRBP3xKq/UzEg+369cRLXC77YkbKsuw39ekY4qZdu2Agqkk+nf7WwS4cIzFPr+0Qf8AEMV1yhA29cEuHZU+NT9Ki9v3hi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2540" name="AutoShape 12" descr="data:image/jpeg;base64,/9j/4AAQSkZJRgABAQAAAQABAAD/2wCEAAkGBhQSEBUUExQWExQWGCAZGRgYGSAdHBwcHRoYHhsgHB8ZHSYeHBwlHxsaHy8gJCgpLCwsGB8xNTAqNSYsLCkBCQoKDgwOFQ8PFykcHBwpKSkpKSkpKSkpKSkpKSkpKSkpLCkpKSkpKSkpLCwpKSkpKSwpKSwpLCksKSksLCkpKf/AABEIAK8BIAMBIgACEQEDEQH/xAAcAAACAwEBAQEAAAAAAAAAAAAFBgMEBwIBAAj/xABGEAACAQIEBAQEAwYDBQYHAAABAhEDIQAEEjEFBkFREyJhcQcygZEUQqEjUmKxwdEVcvCCkqLh8TNDRHSTsyQlNDVTVLL/xAAWAQEBAQAAAAAAAAAAAAAAAAAAAQL/xAAZEQEBAQEBAQAAAAAAAAAAAAAAARExQSH/2gAMAwEAAhEDEQA/ANvxypOOpx4ojAV8zWYEQeh++PMpm9Sg4+qLqJn2xDw8AKALen1xUTZzO+GhY3gbdz0wr0uYK/56mnvCqY7C4x3zNWapUFMEKq7n1+mKFPh6uy3OkDzfxYCanzDXAP7ZmadtKgR/u4uZbi9cgsahsLDSt/sMC64pqQ3TaMQ5riKrT8xZQ1vKJI+2KCvE+c2pqslUn1BJP1GBWU+IDmm37RnYdlFu1guFritPXAIWBYFjLEna3TF6hlqdGkuqBUAuV6n2wDNleYcw4B1ttPyKAfuuK/EOZM2KqKjlQQTpKLLfcbDAbLVWcKwrFEPpJgfynFvK5nwWWrWY1aZkKYnT6HrGGA+OK5kQGqFSR1Vb/YYX+aefsxlqPkfXVcwvlW3rEbY+znPeXOr9osLNjuIwg1q1Osz5nM1SqkxSprclfTDDTBw7n7iZ8z1da7gIiXj/AGdsEk+L9WmNNYJqAloIEekbk4z/ADPGcxpC0aeimxIBO5A222xY4DyHSrU/GrOWkXPWZ6TgHDh3xBz2dqt4NUUEBEaqany97jvgqPiRWoeWufFcNB0U4Ed7Hf0wuvzFluHL4SxUciACL+kkb4XspzQzValUACbef5QJn39JwxNaplvirRqbJXFiboBYdbnF/O8fqsAadTwgY+ZBO09f5YwOtx+pmdIbygMQNJiR0AO5E4b+Ec0vlqTGrSFSoR5C76QJtHUmBf6YitCyvGMzmatNaeY8NJPiQiarRAGoEe+O6nOXhVzSeuCyvp0woJF77WxmD88OqkpUpB4ghQ0qPQGxjviLlvO00qePVY1Ykw582srfULnrA+uLg2CrzWGYpTqr4iiSqlWI9GHTvibhvG3dnDEwo6Rv9sZXXztOpWFbLLpekQ1WqFKlhbVJNmEHTA6YaKHNSZcy7K6VSPMqxpU/KdWzD03EYWJKdhxN7S3vYf2x2nEHJENbrYYHppdQyMHXcEGR+mO6VOJHfvjKrdPiD9WJ+g/tiDNcWqKs6rz2Fx1G2PAIj1H+vvjiusR7YCOpxutOkMLCZgd/b6Ys0OJVYlmmdhAt72xQamXMagGEQP8AriamSd99vrgqd+L1NUa4t2H9scpxWrF3n6Dbp0+uKubpHf2/17f2x5lxuPWMBMc85N2n6DHLV2O5x89KMck4DwYkV8Rzj4YBsi+OXMDHWPHGAiXa+KudzIpozdenucS5vOpTUs7BVUSScIma5tavVPkPhBvJBv8A5m/tios1RLMHEljJnFiigV1jYCMdrFNlcMus9zI+2BuczQGuqlTzEzE/eOwwE/EOHFipZm0g/ljFY0lKkL8xtJPbc4F081WzDwX0g7D+2DS8G009BB1m87298UCf8PWpUV7KgNrXJHWffE2YQodK09dQXO2xOCbUlpujuBpXZcQV6gZ3rghFYwvrHQDAU+HcKYCpVcrANkXp6AYhzfEENI+KjBF3MdewjfElXKEnSXIIg6fVv54n5ly7LlghIVTCkkgESbmO+CEfimYy8F/wvhpMh3EFo6AYWKfFqQqp4izSB+VPm9vTDpzBRy2XpALpbSNy5aZ3iTA+mEinQEPVdNJtoEWv1PTbAOfAUoVkq/tSdEXMgKvbt9cRVOK+EDUpKqgIVDusWm2np9cAKObrU8madNVXxjO0sQNj7YG5XmJGZVz4q1KSWVEgD3Im/thom4bm6q1fxRZTHsZEG5nriNfCWiHroCWaWEnXpJtCxCjpiPmXmShW8JMnl/BVJ1FrmoxNrLtA6YXc5n3djqaTYWNrbfbAjSeF8ZyCKanhOoAOk6QQbeUfwn2wuniVB3apWNRkAIQAgTa0ydsLS5kt8xYj3gD6bYmTIO0hIa228D36HE1RbJcxZdFacvqf8vmgCdpIvbFrJZqmdRphswzCWBBBWO0DaZmemBeU5fLWkhukXJ/hgbE+uGngvIJB1Zj9msQIbSNwILfvGdoxRZORqKizXWiSAI1aydR/dWQALW3tgPzDwjMioRV8RyAsMxgAD0BiMMWS4JlqbOTUdHUwpmWDgCC4Y7Tfrj3JoKmx1wWQ1GMKSSTKsfKBAPljp64IU8lks5lm10aj0jvCsQCJm/ecNnDfjXmqb6a+Xp1lBiUOlhPSTIPuRgrk+GnWClUuhW9OoR4bQJYq3zCNgdOnFfmfiGVp5Spqy6qXgIFiBEFmLLYrHbcnAX+cfijpyymgK+WzHlYB0puhEwVc6jC9ZjcbYT8v8SeJGow/F0yzG+pEIWY+S2kewwhrTZ5CyQTPv/fF2hy4zECe02sJ2k9MRWnZ7n3O5VBUqmlmEkDQaQpMwM3VkJuPaMG+E/FzI1FmqamWf911LAmNgyC/1AxmWS5EBNJjUVgTJEwAAdiSO4IMbSO+HjOcCpUqK1ClM0/zGQTBMeQuIGnqRc3wwMuT+IGVzFRkTxNOy1NB0tYEzPy9R12O2GjKQylhBHQggj9MK34zI08ulHy1aUCyGVtEmJEG/uZETheoVMyt8hXSnNmVqVrMTv8AmbSdjsoHaSw1plYyfriFlwtUOJZuhSFXN1qDp+aBDEm4AgLfoBBvbF/K815eqiPJpK66k8UBAw/hadJPpM4homu2PqN3C9SR9b46qgKDbSLH1v19sc5LKft0adiD/LBTbirVrXN4A3PbGQc2/GzN5XO1qNOhRenSqFJYPJ0nuDGFfiHxzzNYMtSjTCMZ0qSDHYntio0zjfFTXrSpmkn5d9XrgbUpq8kJpE3D2IPsMZ5kvi4A81MsCgEKEaCv3xdy/wAWld3LItNFEqGlme+0jY4oeKHDqaPqYFo3a/ln9MXqfD6QJKN5D+9uQd8JVT4tZN0CslTux7nt7Y4qfE1NBWkEZj8oOy+5OAf83k0JBUaDbTp6jHFHxIuxWDub/X/ljMeG/F9qbxXppVQHZCQY9DiTjXxnWoreFQdTEJqYQvqY3wDzxPiCDSzv5QZdiYH2PTC9xn4oZVAWpsaziyqtlH1xkfE+OVcwZqMST9vtihOAcuJ/FLN1WDKVpwZsJJ7TO+KHFPiDnMwrrVq6g7avlAg/w9h6YXMFM3wKquXp5jQfBe2uLau2Acfhry3lc9qFaswq0wXIbaPSTGL3Mb5KrWTK5apTASWeo7wj6RIWT+adsZclUrMEiRBgxI/tjkHAapnswgQCmBJQmTcDoNMdN7nAvJcr60GlCQwZrbn6HYTscAOGcZp0R4mtqlQiNBQFQP8Aat7Rh84b8RMr4bvUIkIqpS1NdhaWOnYCLbC+CEfP8JmVpq2pRJC7KOpJ2F7RgPWyRUwBPc79L+mDHG+Y1c1Cm9SAILAIBc22JJJ9sAXzjFdMwNv74H19TrQSJIHbe42nvhx4ZzlRy+WmnTjMFSGLICpJIFuwi/uMJNOnOHHk7h+XqJWOYqKq0klFIhnO7BTdZGwG5nEVa5R5kSizVqlOpWaDEFQOkm956e2LVXmxc5mh+LVhSJkU1LaVG2owCQQNrbmThMpO1ViEpSGaAATaTCg/WMMOU4HWoDTW1C0GnpEnzD5j1E9DO3tih0oZLhtQASzawD4rgoVg3EtpE3AIAO9sc8Z4RQOWLU6vgQk+Gr6i8kqIW5mYE9ZwDy1XMrBo1Fotq0gxqOrSBEOsBojba3vibiKZxUJq1ErBWZaoKANqBsXKkMUtYm3TBAXLZ9qakUzp6amY+ZeqmSBB6xGKFeqa7ASzou6iyC9wgEgDrPXB+jy/RzNbUVqUqMjWzyPMd5LHSFmY7DDHT4Xl6dJWy1PxCzEIpJJIBPmAWdgDJnALOQ5bOmwMAhha82gThk5b4BVDEvTCjTpdrHzEEz6RcEjocWzVywgvUSkh0kqz3k3mLEi20SBj3ivxBp5Wkuh6VcAjSiFhKfm8RdJIX5dJ3M9sUMOW5O1KDVqOH0rexWAJKnpM/nkEjqdsK/OP4lKQowGRdIY6G0jeACF06W0679p6xgVV+MlVqZ8lKmCNPlYlwp30CbNEgEmBY3M4Aca+IFbOVW002FOIRA5OgQF1En5qkTLneb2EYi4L5cVsrURg+SLgAnw3DNpYyfNqiQJk20g4Yl5lpyqUzToubpTdgzyQNMEHRFyUJN+wGM3y/J2aqJqCKVJ3Bk33lh39Tip/hQpVAtSnUUi5EBvr5YYKewv6nAarwnmpqqft6hp5YHUAAPEqMCAqrq8qqYmZubz0wH4hm2NKocsKl6hdnKwvUQAwBQgGCZMkBYNoUF41V1kIamlbDUjNC7bG4EQAZkWuMS0eMZioA7TVSmdfguAtGLx5ZGobm8k3PWS1MOnCuIZkwlLOUE1NpIR5mwsq1QQpDSCygAmQJw1cG55orVo06tQNV1rSLICQajNEad1X+Inv2xj+fq06vmGXNNqlmIsus7LTVZPhgaZHUmbYPfDzhurM5Z/EmmtWnqjyw5aFVibaumkWgDqcQEOduXaNTPZnWGRjXLSXgEEibdTFwBhczHK9MCoEZJSWPiQCQGEBJsT1wa+K/OE516WoFaTupULeQ35jY7+vTCrw5WzDRSpNUtcy24IJjsAOmKoVmOFC7agD2IjFEZIkgAgk9j/q+DlcJDGsXNRTB1GYvsATPUHFSpXoKgKed2N5WAgB/KdW57kYgDskY8jE1UAsTNul5OOTTI/KftgIsfY7K44xR6MfE48x7gPMWHz1Rqa0y7FFuqzYTvbEMdsTUMtJG2+2IK+PQMXXogktHlmB0sPbH3DMqtXMUqc6Vd1WSdpIH9cFUwMfeGcGeYskmWzFWihDhGKhx1/0ZGCdflvL5iiGyJqtUSmutKkTVcCanhAfu76dyASNsVCuaECTaRb1xLlVQuBJg2M9D/LELUGG4Ix3TQqwMbXg3+4xFT5rJNRchgDax6EHqMdZfidVAADIFx3++8X264P5BRnaXgOQKySabHdl6jtH/XEPDsjSFQAiqtRQDpC6yzzdYEQoAJJvfacVnRP4d8ZSjnA1ZQlNpDFrKCN+nUkW6EzbDkrZfMUi1SqAQzkNGmBY6TqMzpBJYHraYErRyqVqQRtTLqYygCywWPNqkANaQPoOmFPN8BemGLI2lSRMxcTaGFyIvGA0HLcvZcBXpVGrv5n0A6AyT5gjN5mJP729gL4aOMZ+ktOyhy5W0AeH5TCMWBUgXYzN7nGGfiaguwIDQRUcEkCYEHtY7euOKvFqmotqkzIMkkHuJ2PXBWm8XzGXp3cJXamSFCESREgv5pK9ASCQZjAKrxSsxLU6RpNsLiQDM3UBoMiTbthRp8aqrq8ytJvrAck95YE7/wCjj5OYa+pWLBtJkBlBH2iI9MA3U+ArrYN4NasASVD6gqgAlpBg6RJuWmLdsCM01Gnq0sruQIRUYAMfml2iQvqLk9hJXGzbyxkjUTOmw829haPTFrhNcqxJCsuxkT9juvuMQOHL3L9PM1CjlUZQp8MgBrgSfLYgXtvB2w50+V6dDy00FRtiSAFA3OykzbSLG8zGM84e6+J4iOabiAHNSPMTuLMQRHeY7YcMpznmgaNFqtE6mtWJpkx01A7Ablvm9d8VFs8LZD4jrRmnZVUyA0mQzNoXVeNIBJ9JxUznMFMnSq0/2Y87MwNQkdEmOuwXUYnbBHjvFUp1BRatSr1NMhgy0wNSzqIc6VAVgJJVmkAbE4SON8QoeIdAQ+U6HADS07MwICn1/dgW3wFs8wZfzCkjUjLeWo92lFhBpJlJBuPMSV9cTUOEB18RgHBM1CSABEEimWYsX7sDpTXG8YCUshUCGoyOyAnaQAZIWGC2AP3ExMSLA5rpp5QlSvUJAbxfOFUaSCPPqJsQVJCj9MFHafC8q7KQFQqfLTCTKkHy1YdSGssXPU3k4tcq8u1HzGWIKeFTrqUKuG0jWCV0xqBJWNTkHytAjC/T4gXAGYzCgOQwC+Y6TcgmmNIN7oLm02EY0LlDjFJqtMJo+ZVEU2QGHUeYmNW4E/lJFr4IyL4kf/d87/5h/wCeAVDP1EVlR2VX+YAxMd4w2/EDLTxPPEAknMP2izbb77b4W1yEze++xOwk+0f0xFD8fDBLIcKNRjNgBJ/v7f398E6nKthpMT9/aN8UL+Wq6WmSPbBLO5t9AYOLmN7/AF7jHud4A1EecEk3BBEQPm7+l/XHD8I1BmSyjoxEgGInufbuO+IBjVCRHTHGLgyiiNRIvBiP744pKb6biL+gnqenTAV4xLRyrMwUAk4vZDgVWsxVELEXMbAepNtsFqlNU8OhlxFRlIqVdRPiGYOjoFABE9bntihfzVIINIHucEeE5Iig1Vzpp6gt5ufSMDszp/Lt+uCNfiVStllTyhMusWEapJubXa/6YgrZzMpEXft0773J+npgdi/nsgUKJHn0Bm6QWuBf+GD9cd08oV/7ot+8CRG35eo3F8BUSjqBJP3Nz7d8E+WuYnyWYFSnsCCVImQDI9mG4Ij9ceU+DuYYK9NZ2Ina5joSI2MYuU+VKtVSUqUTbUZOgkTEgEXHU/1wBLm3J00cZikAlKuwdCAQqkgE6QQYQ3I7HULxgLQzlM7WaBBEkyOvnMXubRc4ZuX6bHh+ZytYJVBpa6JFQE04aTpF4IYhiLWL+uEKvknT5lIvExb77YoNDOLTKlZRpksTN7Xgi30PXthozlT8SnjUXBr0iNQpgqxIsrBrD1BI2PpjPaTFZlZGxkemCPB+JVKdZHpyTIF9m/htcz/bDUsaA2ap+A+lFVvKZLlizEEVHXTcRaxknzGPLipmK4rELX8zqAXKAhj2BVQy6oPdSYJIxPSzBdQEU01BYVKQAWGJ3IEEgwAQWtFrEjBCjxjTRgaKYUA+HpAdwSsjWLi1gzaiSR0DEWgBmeVzmpbzkhLayNQC6UpjVUYC8iFAsv2wq53l00zcxJ2O4EwPWdrRNxbD3nOPAOQyVKastgXUr5WJCFoaUnpLEm03kAa3NCsPJSTUR4YZgG8sCQCNI7+cCQpCiIkxNAcpyzUqKzr8iqWJIj5SAd+ksona+CFDlMqXmPLY9SCNxCjf0MRhryrj/C+I1zqLfs6QJ3LVKmtioOxMi3p9AMq5loRGErfzONKmVVoAA0wp7bxvGC6BVeBAA79CJESI97ex6YqngRYkrMWgATYxBse5jrH2wx53itJFVHQo0XYqqyCW1AhZa0gCSSBYk2xy/GcuSDqSV3iQp+sXaR7H0i5QCvkmVAuqoUYzANp2kqTuMRZTIUZUvW0bfMCIO94UmB3AM4bG4rR0l6NZBUi4capg23ChmubAkwABN8Lmd01mdmcEBjpcqUWLmdABsYi5nbfpBayvxArrZ9FcL8nioH0AAgBZFgR0+uPsx8RMxUYeKUq0hH7JkXQQCCPL3kb+mBWY4fSWAtRXJPQ/2tGBtWnBIkW64phpzlVTFT8RUOWf8qgyjKJRHAIlb6QwvAO0Ylbj9NaarSCTUJDqMvpdb/lIaCsW3LfoQr5PPGmT1UiCp2IxYer4RDUyCrXE7j0PqO+IDnC6FM1pZiLgwxUgXsCWYQIW7XAm8EYf8glE5rL6atGtprUyhACOFNRRCuskwSQVJIa9rk4x+pnmdtRF/wCGB32gQN+gwwckcUIzuUQqrD8RTAMDWJqJae0ifqe5xQb5/wCFipxHMhXfxDXf9m8BCdU2M2BEC/XAbKDTrSNLqTqUH1GkkkXifymTIkWwwfEHMqnEMxNO3i1ACh1EsHBE3BXtbbAU8RpLRXTVL16jAMtUWpgAg7nSwgm8Df0wR7U4W1KoDUYPTIuyN4igzBvtKk3G98XEq00JWGYE2JBUD3tcC22IsuRUFR1R2pUgCrIToRiLl0MiBJYEkm3rIN8vZqjUNOj4lPfUlQwGVrjS6FzZiDa8i53BwAPmfPFlWlTRvDUBpQymqSN9gB9ST2vgUlI+HDK+lW1aoOlTAETsSQBsehJmMa9T5RpoxNSoo6WhLmDEAw3aI6n0wmc8ZenRWoj5jURU8lFVAYBh5Q9ToI82neBfewJebqatQKBZIlhHmgAxPyiBBkbCxnF3hXLwrktBpUaZ8zEgkjrB6++w9cMfLHJNOrlKmczRWjR/KROqNV9xpBMBRAE3OB/GuJpVpeHRD5elpkJoLs8E6WdgIEb6REe+BVHiXFVH7JNNCh01AtJG+odSbb74JcGRfDavr8aKbs5gzJBUADdFCydXpIwp5zJEwwpGnTson5mYjeNyTvA2th54Zl6eT4Qz1F1+PmUplCPmWmrVIIBmCxQNvAZow0wh0Mqah1QIibkADYAfSQYF4w28u8sFxRoGCczmlQ3MaKa6mIIuRgTmuPKKINGl4T2HyyNIiCJEAyOm87dToGXptQPiE6nyfD2qEx/4jNEAR0kajgpG4hl/xGYzWaUotMVXUB3CjSBCAADzGygAfoL48BBlgsqf4/qANzpkSfQG+KnDuEu9OppBVRquwtttqiNrkmBGOqlNvCXWrorqApfV5rC+vTBEwApgbXxAUpcXM+EuWFVjsdeoCDO6mAsDzTNlFxfE+fzDadKrl1IknQzmoqLtpZiFKsLraNzgPk1Y0hpdaCFioqRpep5YfuwAHlP5ZO/TA3PVTSBRGZlgqGYW06iQVnzLvtAg9JxQXqc1UqOkZdSNUGsSDJj8vmZgYidQAJkiYOOuaB+GrgFQVqKGU91IkR9DthUfLsOnv6e+GfiVX8Twyi8hqmXHhsLyFBhJnppIAj93AWuY8j+Fy+WqMQz5hC6gCCqyCuqfm1Ag7d8KSVfmaYNrRIPcdhG+GrmSv4nBuHOZ1q9ancz5V0R7D0wsHhjqiswKq/ykg3jEF/g/NFWhVDE60sGW11sOnUf0w8Nn6DUdYqeCqAsHCanhifKijyljqIJdgACTe+M6qZMKb+e3tf6YtZHjzUtI3UbjuOn1At6i2LKlgxxTjVRhoMinpnUW0l0mZvETMQok7dMLWa4gzltgDaANgLAe38zfDB/iXDQrMcvVqVGNk1laaDrAUgzP8RA7Yr5zgtKvRNbKeUomqpRJkgD5mQm8Dcg7bgkWBYP1G8DlikNvxWdLGN9NNdNvquBfG+NIuUSilZqxMk+YwBYgER8s+bTO67Lgn8Sv2OS4VlNimW8Zh/FVM/exxn2IY9Te5gYIZXK0ypZnVQsWYklpPQLfbfpgdGPMUE6PEUpg6UJfZXDFbXm3SbbevfFSrnGbsPb/AJ3xBGOvBPY4g5DY8xLToT1+nXFxciCyhJM9rmewxQPjHaVIt0wSzWVWmwQkFtyb74r0ch4hCU5eozaVUYg+o8Odk1wQkxIG7dh622xd5QEcTycf/s0v/cXBnP5RaFE0tRMHUomR5lgm3qTHU4j5N4OTnco+kgLmKRM2/wC8SLdsAd+IPDM1/iGbK5eqaZrM0qAwImxndfYYSs3X0EqUZVmYZYg/Xp6f3xtfGOYMwmczKrUpIniMoZwAoP5RqIjVHQ4zTn2vUq1fKRWVyBqUXDwJWOhJj+mKgRywP/qKnnCpTuVIC3IjVqMHrC3kj0wR4jy4XanSph6lQjxKlQjzBT8s9F7RuTOD3D+ArRFDJtIIBzWbboGUHw6ZI2AOmfc4u8J48GoNU1Gn4jOXggak1lUZhb5QFChjEz3OAAZPk+vSYtSGrykkEaiQpKuR+ZYgmR77YY8hyllkqJWzjeMoBC0luNZUOuqANcLBgKATAMx5gfFeJAsEXVIUg6SV3ZtiQNIIIYAbiPbDDw1kqprSqU1C4c6jIJgEkyQHNzKgx3GAm41wytWya1XrmqlSq0I5Ksq0jpjSttU2gbbTfGff4f4bPTBLtYyjGCCTc9IibfzxomWpmrWekGqkJScpHyhiZ+a3hzAM/wCa+F/geRT8P4moeLVBYyYPkLKmmRBvIt6b3xaKKcPeqqUipFM1g6tG5ICSDfSCwgj+Gd8F/iXlW8HJZaD5VNVyAQoaq5CgTsIUADoIwzcOzIp0aApoxrVgKVMFQAjMQrlheWUaok/KOg3Qvidx4PxF4UMlFvDUHaEhRsbzAJn7dTCL/AeDl6yZcLS1MwQEhrzp1QRYsiyfNsNj0wzvlFzq5imKgornc6aQYDURRy1MsbTHzED6+uFv4dcwktma5VUTK5V3kDSC0FUkLu5Zj5iSbD3w2cnUBTzfDqDkf/D5KpWqAkajVrw7AgbwpB+3pgrPeAcAevmWoktUy1BmkTHiFTAJUnYxHpbDxx7N5XL5YNmaTUgTpShYu3kEgaZCqSSdR/eEjbApeOU8mKuh6XjNVYIhadLa2kt4d4Ei25JjoThZ49zS+aULUZywN1EKBYAgAWHSJBY/YYIAGufBJADKoHmiNMmy3Pmv6Wk4gpZP9mKr+Ys0ATdrSTA6evvgxwnJZVVR6rMWEkKEBDsBs2tgfDBsbXggb2o8RrU2NSq6zqBCCkBTUOT1hRqgbx6CcRVLiHFAwKU0FOnO0kkxO8k9yYHpgpyZT8U1cudqqEidpUH7b4XBhk5Dzj0s9SZGCEEgyJkEQRB3G2LCiXHqZTg+SRgNVOvmFInr5eo3xb4XnWzWWRdHiGjAgCSB7frjvmqmEydBXTVpzFclQdI3X9MC+Teb6mTzYr0aaBRZ6YmGQ9DN59e+LxOhXHiPGKgQiWgwPqQOvTFKq5qNIsAIuZ+gtjSfiTwfL5jTxDJQoqeWqhAhXPW3X/rjPXo2CR5jJM7e+8zY2xFRV1DAsReL+hxxwmm71kpU2K+Ky0jBNw7AQY6XxXqRHzTPS+G34T5UVeK5bUBoolqzH0pqWBPsQPviKl+MWfFXi9ZRZaCrRX/YUT/xE4T1g+iz8xH9sScY4ia+ZrVjM1ajP/vMT/XEFOuQCJsd/ptgPKi6SRY33GO6WSZhKie5x8jebU0++CuS4iammnsf3uv2jf0wRFkkcIQKc/xRt62xVqZhzIUsykdR27dhhgz+Qq0cr4mpgtRiB5jDfvSP5xgRTzh0wqBf4hLWA2v/ADwNVlpsNIJVAx3HzYIUOGNTDVRV0aQT0mSDYDv7YEZjMaoEC3XqSfXtiGcBJ5nabknri/kaPh1QxcpEmdJnbYf3xW4fqL6VAJPcY84hSqI5WorU2H5WBB9LHvgLue4mGkJ3ksep/oMOvKWbqVcxlXGjSa1Iea5EVFmDa+8YzZQTbB3lOu/+I5JCxKrmaUCbf9ouw2wG1cyZZUzdc1lQU2qLpJnzl206betzaQb4E8XpZejXqkUwBlVSq5BBhjampgXqHqPbrhW+J/ODHOmiC85fNVWY6o1ef9mBa2lbdd8N3LmTUaKThWKoa9Yaba6ikUUFolFlvMPy9yMWJShmc9XTKsXlsznXjw4+VLyI3mNz2gYt0/h1WemiioSSF1r8wBvZRN4tYxse+G/KpQLCtV8JADoVnca2B8qlY8ynWCIUnubY+4lzMtHxPCpvVamsWEHUerm3l9oPpti0jNOYeGVctpWgC4QnzCn5tQJ1Frm0yv8As/d4fNVaFXIZBaYYDKJ4pIB0u5ZzOoiQJJKyD2vY1uWuNePX8w1vVqrTUhGCksREki8AFpMbDDBkTTzHFK1fWpWhUfVTG+misKzydoA0wIuZM4gDPnKCnPUH0mQ9NSjAVFKKq3M2Qnbeb+uOcln0FHL0RTNclAlNqZP/AGkBSo2KABiTPTYXAHdTlbKPQNZyrVqg1NpB1qzSQxn5tx5NoO22BHFeV6tDJHNDMUlClBEQWY69TXPkaROn0teMWoO8s5/LnO/sQ+jI0qteoehYqAqXGpiHLtf8w9BGUcQ4fUrvKoxYE+I5/fJLEEyZKzp+mHPgqLl+A53MIxL5qpTy6n5SSDqcL3sTJjoe2IM3zAuXy9LJ5aLqS9SAVdjZikqSwJGnVaT2jEaXuXOAeHws0f8AvOIZullxb8iEFzbpLHDTypVStneJ5tUHlRkRjtouiAT0in7YH8drNlGytJFUPkcoaxHevXPhosAgAyxM+noMR8v1vA4Hnq0+d3VCwFpVQWiJgXItYYIz4mh5nFXQ8sWkld9tMAhhJsN4BxWrccelZCqMY8wW62YSp3nzTIiDtgU2fE2E2I84B3HQAASOhxBSCsHLMQQsradRnb0tgqyM/YAmwWDaSY9Y8oM4r5rOahpACrMx/q8CcV8dVEiPUT98RX1ICRNh3w6cpcM0PUr+WotOjUctePlthIxp/K/BvD4JVdmCNnGSirMDCrUqhJtJiKdQmPTFjNRc/ZpQaRYyrKKwPU+IqSB0JBXfGctWMzth7+IHBzTymVOouKY0A/wkeUgbgNEx64QMKQ38n8aZ3fL1DKVliNhqAMH32wq5mmVdlbcEg+4tiThuY8Oqj/usDgtzjQ/biqNqw1fXY4L6AYe/h83gZHimb2K5cUEPXVWaLfQYR6SSwHcgYf8AiND8NwHL0Rc5vN1KptEpR8i/7M3xFZ8ceYkriGO2/Tb6YjxUezg7yfkUr5lKdRvDS7PU6hVEmPXoPfAIHB3lXiaUKrM6lkem9MgGI1Cx+h6YFS8082Pm640L4dGn5KNMflWd/VzuT1wEq13BKyVixAP3wV5Q4cK3EKFP5gagJ9hc/oMDM/VDVnboXY29ScBAIx6e5x24pxYtOOstVpiNalu98QNvw34L41cN/wBmkxr3iPMTB32H3wB5mzrZjN1qhYvLmGP7oJC+1umHLgOZbK5epXUFUGXLbbGsdC/UgEj6YRWzS30/QRi1IrDLsL4N8lcPc8Qyh0mBmKRP/qLillakEMyggdD+mG3lDmkfjcrTFNQGr0xbe9ReuIrRubOT8hWz3iVi1Or4pYNpOmppIJVoW4G0yIB3OErI8VzNE8SzGaJCgwEnys7ToKN20xcbhhfDpzVkPxGaqLS0F1q+cqSrCCSAYIFp1G0mMUuN8rjM5cI2tvMBqpjt+W+47NEge0YsRnw5mqnKirTLVBS0h1amvh0maVUBiSWLBSdu/aSb5O4pXpcNzmcBBeq60KYLSFUy1RgpnaNz29MUucOHDI8O/B0kqnxMwaruy7qqgINQENEm9t9hOGAcHy2TOVoViV8HKeNmb3D1jpUAT5oLNMbfXAX/AIXU2TJ/iKt0pa6i3FjSQjvt5gPfC9yyzZXh3FM7UtUrKtID+KozFhO8wQTg1Rzmngldabfs3rChTlYgWqVSI3kL9xha5n4y1HhGUUBdVerUrMCJ1ASikjqdzPtgap5X4pPLGrS8QwAoVgig7MWASXJHqLzvOGHmesK3AkqKDSSpUOY0swclKWijTUkBd2adrdsZCMapzdkSuW4fkhqDPSoUiD3cmo8HazOg+mCmrgvBwuT4fTqU6dWnSoNmXRm0q1Wsy+GDYzCsxjvHWMEDwqhmtFKqoKiolNQESAqutRkH7kaAjR098ecUpQ58LyVBcEKWdUOkeXzQwICkibCyxMY84dV8I16xmoq0pVtIGp2LUkZyhOxm5vDE9Bhiazj4ncZ8Q1GBvmq5fp/2NCaVH6E+I32xf4wn4flXKJPmzNVqkdbkx7+UD74Q+Ys541fymVWKdMHfSth9zf643fP01Rsrw3wwxGTVQxAIpssSbjc2AIvvh6vj86VaBWNQidv5Y5ekRE2nDDn+W6v4mqlWzU20x+9e0enWfXGp8E5dR+CGiNGurVALMBZgvyyRb5QJ9cBhdKmWYAbkwPri3xujozDp+4dH+6AP6Ybcty0Mtm6RqJr0uGheukyR2tFx64WMzka1fN1EFNvGd2YobGZLHf0xAOo0izBVuWIAHqbDG287FcjS4XlR+SsGImJNBVSeoE1C598IPw35eZ+J0jVpsqUGNV9QIvTBKrcRLOFEdZOG34k8Aq5vN02pupSgiJeY31VG1fKSXY9bxvgCfxK4aTw+oWEfs6LJJEzTVPEEemo4xIU+p2xunxSVnp5aJ8JvEU/5ioie3luMYf8Agmg2gjcHFpELVPphqbLvX4bBEtRHiA/wSQf74VqdAswUC5MffD9mM1To59suJakKC0DeASFvP1JwiUhZaqVdWUAkGQCJv0th3+Kz6Mzlsmv/AIXL06ZA/wDyONbmOklhihyTy0anFsvRYeQVdTf5KfnP6L+uI+LV3zfFqlaJFTMSP8uq3/CBiKBcYpaa7rEQf6DFPBXmCkTmqxixqNH3wPOWOKI1WTA64Pc68LXLZxqKgroRAw/iKKT/ADxFypws1s7l03BqrPaJk/yxa55BqZ7MVZkGqR9B5R/LAE/hXlwK2azJsMtlKtSf4iuhf/6OEk4fuXF8Dl/iNfY16tLLKfQHW/3B/TCBiD4YnyuTZ6q0wPMzBQPUmP64gGG3lDLBeIpVrSKdICq7aS0W8pIUG+oiPXFBvnzNpRyhoAeZ6qgf5KK6R9NXTGdmnABwy/ELOasyKcyKSATEGTcyOhvthboVYInbC9Jx69djv0+mC3Jr/wDzLKf+Zpf+6mL60aLUpRgTHXvi3yjwxPxmUb8wzFKf/UXEGw808GZ6taCVLMT8tj2M9CO+KdOjVpIACNJiw7Afc3v6zh25kzmkqLXbEr5GmyQVG2GhAzOYqtSZY0OPMKmrYSJXSbmQNweg9sIvGOFU85mGq1TXJYxqBBYqsLJ1AidjAicajxbIIpCzY9MRf4AhAMxG2KMy5jq1cvlcnlsoWbwGqO1SAQ7VG8hAM202gix+hxd+IvLGYr08lToUy60MuFY2HnIBa2+HbPcvQwdQGYX9yAR/XEmYz7KQQkHqOmAynlz4TZqrVpmsgp0ta65NysjVEdYnGhcf5eetxihmGVRl6QdrHqqt4c/7tMYPUOJS0SIn7YuqQJJgg4AT+FYUF1pOsAkteAfnHlF5BANulowJ4ry+arVDSqkB6IVUCmA+pgWIIuAsEepbvg7kX1O+skxOle2CWXbwwJ/64DMB8NqFF0fWw8N1L6tmVWBJjvvh7z6Ua+Zq16ZLO4VVYMdIRY6Dv974vcb4ejLqChidz0GBylERUUaFBkxa+CKnFuHLUZXanrY21CxBHWcU8xn6dKmoRSyu2kIogl+vzdfXDNlnpAMyNrGx/wCWBma4ChYMm4uAehPbthq4WMyHepZDBGk0y2llhTLq/wAuqQPL1vfFHhzojfidLio6RJYMwAFg0yRNmkyYi8Rh2Xl9QpVmkM2oje/8oxHS5Yy6NZJG8E2E9sNMCamaqFvCIM6Q2oSCZErDKYFz+nrjivkHKIsaiLBZmGJkwuxja/rglluUMpSOpKUN3kmLyCJO474izPLOhWqisWqSSpZQXk/xiCB02mMQxUfL1koVUKv4aHW6eXTpb5fm/NM/LhBz3L9QVmcOHZ5LKx802EGfzXA+hw48T4kalQU2MDSup1BJ2mGBhTExPrjzgPDddU60ARTqbUQLkjqNoF5M4oVOEcENDMCpXQrSped2A1C2w8u/TFXL8OqV67VQurWdYIIYCTaSD5T0g3xreYyS+H4cMtzoZGgDtMn6zthbzFOpSVqj6GJZtTmZeRAAKxK9eht2wRU4BUp0cxVqlgjtl2poD0qPCnVOxAm3Ww64+4dyCtKpTqAuBvDMga3WJEzfbaRvBxTpo1KKqgopusiRB/5zv6Rh55XyFGpTNUBKtSPMxAZl3sNROgdLe84tQs0uTaNSmNdKKpvq1m94MSQPpt64TuJcthWIB0tE6WBBI33Fp9DG2Nez3Lb1JbLuqDdla8tG6n8vbtgBmc21YCjWpL+IDGXZtNxteNgCBvgE74d8KZcyaoUxSRmEixeCAo7t6DAzN8tMUJqCoh+YsysAJveRA3xolTNV0C0fEhVF4USf0uZ+u+GOnUrlAWMSPlnc99pX2gjEVmPMPCaq8I4dkqCNVqVWqZllQEkgnShgdIJv6YWafw7zxbSaDJAJJchQAIub7Xj1NsbR+PenGjw1hYDNJeB+WBFpv29MUWy71Awr1i6kzpACL9IkxfabxiKyRuQ8wFBBpsWMBQxnaZkgLG/XocH8vwWp4wAYLTY0w6blipgEWiFuQ09es40F+GUkAi4AiDcEGZHfriKlwhDNiGAgAGLbD+m+Klmsq4ny/Xr1qtYoSHdmsRYXIm9rfyPbAupy3Xny0qjRvCn/AFbG7Lw1AoGkSL3MwYg79TjylK2EAdhb+WIrGsqtJKQBInrPQ4ZeVaYbO5UrBArU5j/OuG3iXKmUrXqUF1H8ykqf+G31IwM4Hyj+F4nlChZqZqhgSLKARAYjYybGIOBjWeaeF+MyR+Q6j9MW1fyiL2xaz9AsCBacVky+hT6DECJzNX/+ORRcAT+uCiVLYXHzbVM45K22Bt/fDFRy7YtVKrHFmkR1AOIRQIxKyEDbEEFXLoZOkfTET5FDG9ri+JCjdsemi3bFRUOSWT5jfHtejq0yxhemJhQaceVsuwO2Gq8q12IKhgAcD62RkFS1j0wQOXJ6Y+fJt2xBBkKIpIVXqcTF7ziJaD4l8BiDIwHNRptMYjeqAIm/rjo0m7YFPw2qzkzsZj0wBFqn1OOalSIx34DRb6nHlTLtBnAUc1k1qoQJRjsw7+vpgdkXzITzoGABULAA9WJ3j064NJl6sAQBfuMdVaTAyLHb/njSKlSou7zYQADYiOnrOIvBWovnS1iskGB3NrA3AG9sXhw/WDqHWbdcQVcoampSSBInSI6Wv2w0DzSSoqJScQDGkAQQSZkDFvJcIp0ZZki1nWxUdvLf1x9l+XUCBQHAUyIYAj2IwSpZZltqJ7zEn64aIP8AFtERXRhHyst/TzKP549zGbL28EkMILLpMjuQ1v64npUSLaY69P1x0aZG1jviaYBUOXzOp3YODPlNh7kjfFyq9RfKHDgdXnUAd7oIP2xZdWKkgX26f3xWoZZhq9ehMxhqhLZpjUIIpyDYy0b2tH3vjh/E0mfDa/SRHaDecWRlNyVJJ+W4sR1364sDKOIBUR7jFQOzXGfAB8RL2CgEH9be+CXCs1rQVF2b+frGAfMXDHYLpHmDXv8AQRJjrgtwPJMlFU6qBMRBP3xKq/UzEg+369cRLXC77YkbKsuw39ekY4qZdu2Agqkk+nf7WwS4cIzFPr+0Qf8AEMV1yhA29cEuHZU+NT9Ki9v3hi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2542" name="Picture 14" descr="http://almaty.avizinfo.kz/content/files/kazakhstan/201010/f_dlja_statii_fot_20101810103237.jpg"/>
          <p:cNvPicPr>
            <a:picLocks noChangeAspect="1" noChangeArrowheads="1"/>
          </p:cNvPicPr>
          <p:nvPr/>
        </p:nvPicPr>
        <p:blipFill>
          <a:blip r:embed="rId4"/>
          <a:srcRect/>
          <a:stretch>
            <a:fillRect/>
          </a:stretch>
        </p:blipFill>
        <p:spPr bwMode="auto">
          <a:xfrm>
            <a:off x="2428860" y="3643314"/>
            <a:ext cx="4800600" cy="300037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DDE6B5CC-F787-4369-AAAC-AB781A58BB19}" type="slidenum">
              <a:rPr lang="ru-RU" smtClean="0"/>
              <a:pPr>
                <a:defRPr/>
              </a:pPr>
              <a:t>4</a:t>
            </a:fld>
            <a:endParaRPr lang="ru-RU"/>
          </a:p>
        </p:txBody>
      </p:sp>
      <p:sp>
        <p:nvSpPr>
          <p:cNvPr id="3" name="Прямоугольник 2"/>
          <p:cNvSpPr/>
          <p:nvPr/>
        </p:nvSpPr>
        <p:spPr>
          <a:xfrm>
            <a:off x="285720" y="428604"/>
            <a:ext cx="3000396" cy="5355312"/>
          </a:xfrm>
          <a:prstGeom prst="rect">
            <a:avLst/>
          </a:prstGeom>
        </p:spPr>
        <p:txBody>
          <a:bodyPr wrap="square">
            <a:spAutoFit/>
          </a:bodyPr>
          <a:lstStyle/>
          <a:p>
            <a:r>
              <a:rPr lang="ru-RU" b="1" dirty="0" smtClean="0">
                <a:solidFill>
                  <a:srgbClr val="FF0000"/>
                </a:solidFill>
              </a:rPr>
              <a:t>В качестве армирующего волокна могут использоваться следующие материалы:</a:t>
            </a:r>
            <a:r>
              <a:rPr lang="ru-RU" dirty="0" smtClean="0">
                <a:solidFill>
                  <a:srgbClr val="FF0000"/>
                </a:solidFill>
              </a:rPr>
              <a:t/>
            </a:r>
            <a:br>
              <a:rPr lang="ru-RU" dirty="0" smtClean="0">
                <a:solidFill>
                  <a:srgbClr val="FF0000"/>
                </a:solidFill>
              </a:rPr>
            </a:br>
            <a:r>
              <a:rPr lang="ru-RU" dirty="0" smtClean="0"/>
              <a:t>-стальная проволока;</a:t>
            </a:r>
            <a:br>
              <a:rPr lang="ru-RU" dirty="0" smtClean="0"/>
            </a:br>
            <a:r>
              <a:rPr lang="ru-RU" dirty="0" smtClean="0"/>
              <a:t>-стекловолокно;</a:t>
            </a:r>
            <a:br>
              <a:rPr lang="ru-RU" dirty="0" smtClean="0"/>
            </a:br>
            <a:r>
              <a:rPr lang="ru-RU" dirty="0" smtClean="0"/>
              <a:t>-полипропиленовое волокно;</a:t>
            </a:r>
            <a:br>
              <a:rPr lang="ru-RU" dirty="0" smtClean="0"/>
            </a:br>
            <a:r>
              <a:rPr lang="ru-RU" dirty="0" smtClean="0"/>
              <a:t>-полиэтиленовое;</a:t>
            </a:r>
            <a:br>
              <a:rPr lang="ru-RU" dirty="0" smtClean="0"/>
            </a:br>
            <a:r>
              <a:rPr lang="ru-RU" dirty="0" smtClean="0"/>
              <a:t>-полиамидное;</a:t>
            </a:r>
            <a:br>
              <a:rPr lang="ru-RU" dirty="0" smtClean="0"/>
            </a:br>
            <a:r>
              <a:rPr lang="ru-RU" dirty="0" smtClean="0"/>
              <a:t>-базальтовое;</a:t>
            </a:r>
            <a:br>
              <a:rPr lang="ru-RU" dirty="0" smtClean="0"/>
            </a:br>
            <a:r>
              <a:rPr lang="ru-RU" dirty="0" smtClean="0"/>
              <a:t>-асбестовое;</a:t>
            </a:r>
            <a:br>
              <a:rPr lang="ru-RU" dirty="0" smtClean="0"/>
            </a:br>
            <a:r>
              <a:rPr lang="ru-RU" dirty="0" smtClean="0"/>
              <a:t>-углеродное;</a:t>
            </a:r>
            <a:br>
              <a:rPr lang="ru-RU" dirty="0" smtClean="0"/>
            </a:br>
            <a:r>
              <a:rPr lang="ru-RU" dirty="0" smtClean="0"/>
              <a:t>-карбоновое;</a:t>
            </a:r>
            <a:br>
              <a:rPr lang="ru-RU" dirty="0" smtClean="0"/>
            </a:br>
            <a:r>
              <a:rPr lang="ru-RU" dirty="0" smtClean="0"/>
              <a:t>-акриловое;</a:t>
            </a:r>
            <a:br>
              <a:rPr lang="ru-RU" dirty="0" smtClean="0"/>
            </a:br>
            <a:r>
              <a:rPr lang="ru-RU" dirty="0" smtClean="0"/>
              <a:t>-полиэфирное;</a:t>
            </a:r>
            <a:br>
              <a:rPr lang="ru-RU" dirty="0" smtClean="0"/>
            </a:br>
            <a:r>
              <a:rPr lang="ru-RU" dirty="0" smtClean="0"/>
              <a:t>-нейлоновые нити;</a:t>
            </a:r>
            <a:br>
              <a:rPr lang="ru-RU" dirty="0" smtClean="0"/>
            </a:br>
            <a:r>
              <a:rPr lang="ru-RU" dirty="0" smtClean="0"/>
              <a:t>-вискозные;</a:t>
            </a:r>
            <a:br>
              <a:rPr lang="ru-RU" dirty="0" smtClean="0"/>
            </a:br>
            <a:r>
              <a:rPr lang="ru-RU" dirty="0" smtClean="0"/>
              <a:t>-хлопковые.</a:t>
            </a:r>
            <a:endParaRPr lang="ru-RU" dirty="0"/>
          </a:p>
        </p:txBody>
      </p:sp>
      <p:pic>
        <p:nvPicPr>
          <p:cNvPr id="33794" name="Picture 2" descr="http://voscem.ru/sites/default/files/Peskobeton%20M300_56.jpg"/>
          <p:cNvPicPr>
            <a:picLocks noChangeAspect="1" noChangeArrowheads="1"/>
          </p:cNvPicPr>
          <p:nvPr/>
        </p:nvPicPr>
        <p:blipFill>
          <a:blip r:embed="rId2"/>
          <a:srcRect/>
          <a:stretch>
            <a:fillRect/>
          </a:stretch>
        </p:blipFill>
        <p:spPr bwMode="auto">
          <a:xfrm>
            <a:off x="3214678" y="500042"/>
            <a:ext cx="3286148" cy="2786082"/>
          </a:xfrm>
          <a:prstGeom prst="rect">
            <a:avLst/>
          </a:prstGeom>
          <a:noFill/>
        </p:spPr>
      </p:pic>
      <p:pic>
        <p:nvPicPr>
          <p:cNvPr id="33796" name="Picture 4" descr="http://svoymaster.com/img/remont/fibrovolokno.jpg"/>
          <p:cNvPicPr>
            <a:picLocks noChangeAspect="1" noChangeArrowheads="1"/>
          </p:cNvPicPr>
          <p:nvPr/>
        </p:nvPicPr>
        <p:blipFill>
          <a:blip r:embed="rId3"/>
          <a:srcRect/>
          <a:stretch>
            <a:fillRect/>
          </a:stretch>
        </p:blipFill>
        <p:spPr bwMode="auto">
          <a:xfrm>
            <a:off x="6786546" y="571480"/>
            <a:ext cx="2357454" cy="2357454"/>
          </a:xfrm>
          <a:prstGeom prst="rect">
            <a:avLst/>
          </a:prstGeom>
          <a:noFill/>
        </p:spPr>
      </p:pic>
      <p:pic>
        <p:nvPicPr>
          <p:cNvPr id="33798" name="Picture 6" descr="http://alliance-ltd.narod.ru/487big.jpg"/>
          <p:cNvPicPr>
            <a:picLocks noChangeAspect="1" noChangeArrowheads="1"/>
          </p:cNvPicPr>
          <p:nvPr/>
        </p:nvPicPr>
        <p:blipFill>
          <a:blip r:embed="rId4"/>
          <a:srcRect/>
          <a:stretch>
            <a:fillRect/>
          </a:stretch>
        </p:blipFill>
        <p:spPr bwMode="auto">
          <a:xfrm>
            <a:off x="2500298" y="3500438"/>
            <a:ext cx="2786082" cy="2857520"/>
          </a:xfrm>
          <a:prstGeom prst="rect">
            <a:avLst/>
          </a:prstGeom>
          <a:noFill/>
        </p:spPr>
      </p:pic>
      <p:pic>
        <p:nvPicPr>
          <p:cNvPr id="33800" name="Picture 8" descr="http://penoisol.ru/images/sfbfibra3.jpg"/>
          <p:cNvPicPr>
            <a:picLocks noChangeAspect="1" noChangeArrowheads="1"/>
          </p:cNvPicPr>
          <p:nvPr/>
        </p:nvPicPr>
        <p:blipFill>
          <a:blip r:embed="rId5"/>
          <a:srcRect/>
          <a:stretch>
            <a:fillRect/>
          </a:stretch>
        </p:blipFill>
        <p:spPr bwMode="auto">
          <a:xfrm>
            <a:off x="5429256" y="3071810"/>
            <a:ext cx="2381250" cy="2443164"/>
          </a:xfrm>
          <a:prstGeom prst="rect">
            <a:avLst/>
          </a:prstGeom>
          <a:noFill/>
        </p:spPr>
      </p:pic>
      <p:pic>
        <p:nvPicPr>
          <p:cNvPr id="33802" name="Picture 10" descr="http://dom-i-stroika.ru/uploads/posts/2014-04/1396463717_96dcd586ebc615a3f63fdb7563ad1c47.jpg"/>
          <p:cNvPicPr>
            <a:picLocks noChangeAspect="1" noChangeArrowheads="1"/>
          </p:cNvPicPr>
          <p:nvPr/>
        </p:nvPicPr>
        <p:blipFill>
          <a:blip r:embed="rId6"/>
          <a:srcRect/>
          <a:stretch>
            <a:fillRect/>
          </a:stretch>
        </p:blipFill>
        <p:spPr bwMode="auto">
          <a:xfrm>
            <a:off x="7000892" y="4619638"/>
            <a:ext cx="2000264" cy="223836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9"/>
            <a:ext cx="8229600" cy="2232248"/>
          </a:xfrm>
        </p:spPr>
        <p:txBody>
          <a:bodyPr/>
          <a:lstStyle/>
          <a:p>
            <a:pPr marL="0" indent="0">
              <a:buNone/>
            </a:pPr>
            <a:r>
              <a:rPr lang="ru-RU" sz="1600" b="1" dirty="0" err="1"/>
              <a:t>Про́волока</a:t>
            </a:r>
            <a:r>
              <a:rPr lang="ru-RU" sz="1600" dirty="0"/>
              <a:t> — металлическая нить, шнур.</a:t>
            </a:r>
          </a:p>
          <a:p>
            <a:pPr marL="0" indent="0">
              <a:buNone/>
            </a:pPr>
            <a:r>
              <a:rPr lang="ru-RU" sz="1600" dirty="0"/>
              <a:t>Проволока обычно круглого, реже — шестиугольного, квадратного, трапециевидного или овального сечения из стали, алюминия, меди, никеля, титана, цинка, их сплавов и других металлов. Выпускают также биметаллические и полиметаллические проволоки.</a:t>
            </a:r>
          </a:p>
          <a:p>
            <a:pPr marL="0" indent="0">
              <a:buNone/>
            </a:pPr>
            <a:r>
              <a:rPr lang="ru-RU" sz="1600" dirty="0"/>
              <a:t>Проволока получается путём протяжки (волочения) через последовательно уменьшаемые отверстия. Проволока выпускается различного диаметра (до десятков миллиметров). Проволока используется для изготовления электрических проводов, метизов, пружин, свёрл, термопар, электродов, электронных приборов и других целей.</a:t>
            </a:r>
          </a:p>
          <a:p>
            <a:pPr marL="0" indent="0">
              <a:buNone/>
            </a:pPr>
            <a:endParaRPr lang="ru-RU" dirty="0"/>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5</a:t>
            </a:fld>
            <a:endParaRPr lang="ru-RU"/>
          </a:p>
        </p:txBody>
      </p:sp>
      <p:pic>
        <p:nvPicPr>
          <p:cNvPr id="2050" name="Picture 2" descr="C:\Users\G580\Desktop\0c2061f3db1cad053fa6d4543ec6942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434365"/>
            <a:ext cx="5891361" cy="444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312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395536" y="188641"/>
            <a:ext cx="8229600" cy="2736303"/>
          </a:xfrm>
        </p:spPr>
        <p:txBody>
          <a:bodyPr/>
          <a:lstStyle/>
          <a:p>
            <a:pPr marL="0" indent="0">
              <a:buNone/>
            </a:pPr>
            <a:r>
              <a:rPr lang="ru-RU" sz="1800" b="1" dirty="0"/>
              <a:t>Стекловолокно́ (стеклонить)</a:t>
            </a:r>
            <a:r>
              <a:rPr lang="ru-RU" sz="1800" dirty="0"/>
              <a:t> — волокно или комплексная нить, формуемые из стекла. В такой форме стекло демонстрирует необычные для себя свойства: не бьётся и не ломается, а вместо этого легко гнётся без разрушения. Это позволяет ткать из него - </a:t>
            </a:r>
            <a:r>
              <a:rPr lang="ru-RU" sz="1800" b="1" dirty="0"/>
              <a:t>стеклоткань</a:t>
            </a:r>
            <a:r>
              <a:rPr lang="ru-RU" sz="1800" dirty="0"/>
              <a:t>.</a:t>
            </a:r>
          </a:p>
          <a:p>
            <a:pPr marL="0" indent="0">
              <a:buNone/>
            </a:pPr>
            <a:r>
              <a:rPr lang="ru-RU" sz="1800" dirty="0"/>
              <a:t>Стекловолокна естественного происхождения встречаются в местах, где в прошлом происходили извержения </a:t>
            </a:r>
            <a:r>
              <a:rPr lang="ru-RU" sz="1800" dirty="0" smtClean="0"/>
              <a:t>вулканов, </a:t>
            </a:r>
            <a:r>
              <a:rPr lang="ru-RU" sz="1800" dirty="0"/>
              <a:t>название данного вида волокон — </a:t>
            </a:r>
            <a:r>
              <a:rPr lang="ru-RU" sz="1800" b="1" dirty="0"/>
              <a:t>волосы </a:t>
            </a:r>
            <a:r>
              <a:rPr lang="ru-RU" sz="1800" b="1" dirty="0" smtClean="0"/>
              <a:t>Пеле</a:t>
            </a:r>
            <a:r>
              <a:rPr lang="ru-RU" sz="1800" dirty="0" smtClean="0"/>
              <a:t>. </a:t>
            </a:r>
            <a:r>
              <a:rPr lang="ru-RU" sz="1800" dirty="0"/>
              <a:t>Волосы Пеле имеют химический состав базальтовых пород, имеют включения кристаллов и по физико-механическим свойствам не являются аналогами </a:t>
            </a:r>
            <a:r>
              <a:rPr lang="ru-RU" sz="1800" dirty="0" smtClean="0"/>
              <a:t>стекловолокна.</a:t>
            </a:r>
            <a:endParaRPr lang="ru-RU" sz="1800" dirty="0"/>
          </a:p>
          <a:p>
            <a:pPr marL="0" indent="0">
              <a:buNone/>
            </a:pPr>
            <a:endParaRPr lang="ru-RU" dirty="0"/>
          </a:p>
        </p:txBody>
      </p:sp>
      <p:sp>
        <p:nvSpPr>
          <p:cNvPr id="2" name="Номер слайда 1"/>
          <p:cNvSpPr>
            <a:spLocks noGrp="1"/>
          </p:cNvSpPr>
          <p:nvPr>
            <p:ph type="sldNum" sz="quarter" idx="12"/>
          </p:nvPr>
        </p:nvSpPr>
        <p:spPr/>
        <p:txBody>
          <a:bodyPr/>
          <a:lstStyle/>
          <a:p>
            <a:pPr>
              <a:defRPr/>
            </a:pPr>
            <a:fld id="{DDE6B5CC-F787-4369-AAAC-AB781A58BB19}" type="slidenum">
              <a:rPr lang="ru-RU" smtClean="0"/>
              <a:pPr>
                <a:defRPr/>
              </a:pPr>
              <a:t>6</a:t>
            </a:fld>
            <a:endParaRPr lang="ru-RU"/>
          </a:p>
        </p:txBody>
      </p:sp>
      <p:pic>
        <p:nvPicPr>
          <p:cNvPr id="1026" name="Picture 2" descr="C:\Users\G580\Desktop\97445010_steklovolokno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802204"/>
            <a:ext cx="6984776" cy="3867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74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404664"/>
            <a:ext cx="4392488" cy="6336704"/>
          </a:xfrm>
        </p:spPr>
        <p:txBody>
          <a:bodyPr/>
          <a:lstStyle/>
          <a:p>
            <a:pPr marL="0" indent="0">
              <a:buNone/>
            </a:pPr>
            <a:r>
              <a:rPr lang="ru-RU" dirty="0"/>
              <a:t>  </a:t>
            </a:r>
            <a:r>
              <a:rPr lang="ru-RU" sz="2000" dirty="0" smtClean="0"/>
              <a:t>Полипропиленовое волокно -</a:t>
            </a:r>
            <a:r>
              <a:rPr lang="ru-RU" sz="2000" dirty="0"/>
              <a:t> синтетическое волокно, формуемое из расплава Полипропилена. </a:t>
            </a:r>
            <a:r>
              <a:rPr lang="ru-RU" sz="2000" dirty="0" smtClean="0"/>
              <a:t>Полипропиленовое волокно </a:t>
            </a:r>
            <a:r>
              <a:rPr lang="ru-RU" sz="2000" dirty="0"/>
              <a:t>по эластичности, устойчивости к двойным изгибам, как правило, превосходит Полиамидные волокна</a:t>
            </a:r>
            <a:r>
              <a:rPr lang="ru-RU" sz="2000" i="1" dirty="0"/>
              <a:t>,</a:t>
            </a:r>
            <a:r>
              <a:rPr lang="ru-RU" sz="2000" dirty="0"/>
              <a:t> но уступает им по стойкости к истиранию. Обладает хорошими теплоизоляционными свойствами, имеет высокую стойкость к действию кислот, щелочей, органических растворителей. </a:t>
            </a:r>
            <a:r>
              <a:rPr lang="ru-RU" sz="2000" dirty="0" err="1"/>
              <a:t>Термо</a:t>
            </a:r>
            <a:r>
              <a:rPr lang="ru-RU" sz="2000" dirty="0"/>
              <a:t>-и светостойкость </a:t>
            </a:r>
            <a:r>
              <a:rPr lang="ru-RU" sz="2000" dirty="0" smtClean="0"/>
              <a:t>полипропиленового волокна сравнительно </a:t>
            </a:r>
            <a:r>
              <a:rPr lang="ru-RU" sz="2000" dirty="0"/>
              <a:t>невысоки и в значительной мере определяются эффективностью вводимых в них стабилизаторов. </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7</a:t>
            </a:fld>
            <a:endParaRPr lang="ru-RU"/>
          </a:p>
        </p:txBody>
      </p:sp>
      <p:pic>
        <p:nvPicPr>
          <p:cNvPr id="3074" name="Picture 2" descr="C:\Users\G580\Desktop\pic_570935.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268760"/>
            <a:ext cx="4752528" cy="348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069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lstStyle/>
          <a:p>
            <a:pPr marL="0" indent="0">
              <a:buNone/>
            </a:pPr>
            <a:r>
              <a:rPr lang="ru-RU" sz="1800" dirty="0"/>
              <a:t>Полиамидные волокна — это синтетические волокна из полиамидов. Обычно для производства полиамидных волокон используют линейные полиамиды, молекулярный вес которых превышает 10000. Полиамидные волокна отличаются высокой упругостью, низким начальным модулем упругости при растяжении, высоким сопротивлением истиранию. Полиамидные волокна устойчивы к действию многих химических реагентов, хорошо противостоят биохимическим </a:t>
            </a:r>
            <a:r>
              <a:rPr lang="ru-RU" sz="1800" dirty="0" smtClean="0"/>
              <a:t>воздействиям.</a:t>
            </a:r>
            <a:endParaRPr lang="ru-RU" sz="1800" dirty="0"/>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8</a:t>
            </a:fld>
            <a:endParaRPr lang="ru-RU"/>
          </a:p>
        </p:txBody>
      </p:sp>
      <p:pic>
        <p:nvPicPr>
          <p:cNvPr id="4098" name="Picture 2" descr="C:\Users\G580\Desktop\1362658481foto2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5" y="1916832"/>
            <a:ext cx="6240693"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962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260648"/>
            <a:ext cx="8229600" cy="4525963"/>
          </a:xfrm>
        </p:spPr>
        <p:txBody>
          <a:bodyPr/>
          <a:lstStyle/>
          <a:p>
            <a:pPr marL="0" indent="0">
              <a:buNone/>
            </a:pPr>
            <a:r>
              <a:rPr lang="ru-RU" sz="2000" b="1" dirty="0"/>
              <a:t>Базальтовое волокно</a:t>
            </a:r>
            <a:r>
              <a:rPr lang="ru-RU" sz="2000" dirty="0"/>
              <a:t> — материал, получаемый из природных минералов путем их расплава и последующего преобразования в волокно без использования химических добавок. Производство базальтовых волокон основано на получении расплава базальта в плавильных печах и его свободном вытекании через специальные устройства, изготовленные из платины или жаростойких металлов. Плавильные печи могут быть электрическими, газовыми, или оборудоваться мазутными горелками. В качестве сырья для производства базальтовых волокон, используются базальтовые горные породы</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9</a:t>
            </a:fld>
            <a:endParaRPr lang="ru-RU"/>
          </a:p>
        </p:txBody>
      </p:sp>
      <p:pic>
        <p:nvPicPr>
          <p:cNvPr id="5122" name="Picture 2" descr="C:\Users\G580\Desktop\1057159.g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100768"/>
            <a:ext cx="5258624" cy="3653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49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lstStyle/>
          <a:p>
            <a:pPr marL="0" indent="0">
              <a:buNone/>
            </a:pPr>
            <a:r>
              <a:rPr lang="ru-RU" sz="2800" b="1" dirty="0" err="1"/>
              <a:t>Асбе́ст</a:t>
            </a:r>
            <a:r>
              <a:rPr lang="ru-RU" sz="2800" dirty="0"/>
              <a:t> (греч</a:t>
            </a:r>
            <a:r>
              <a:rPr lang="ru-RU" sz="2800" dirty="0" smtClean="0"/>
              <a:t>.— </a:t>
            </a:r>
            <a:r>
              <a:rPr lang="ru-RU" sz="2800" dirty="0"/>
              <a:t>неразрушимый) — собирательное название группы тонковолокнистых минералов из класса силикатов. В природе это агрегаты, состоящие из тончайших гибких волокон.</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10</a:t>
            </a:fld>
            <a:endParaRPr lang="ru-RU"/>
          </a:p>
        </p:txBody>
      </p:sp>
      <p:pic>
        <p:nvPicPr>
          <p:cNvPr id="6146" name="Picture 2" descr="C:\Users\G580\Desktop\2_1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060848"/>
            <a:ext cx="6834336" cy="455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480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4294312" cy="5865515"/>
          </a:xfrm>
        </p:spPr>
        <p:txBody>
          <a:bodyPr/>
          <a:lstStyle/>
          <a:p>
            <a:pPr marL="0" indent="0">
              <a:buNone/>
            </a:pPr>
            <a:r>
              <a:rPr lang="ru-RU" sz="2800" i="1" dirty="0" smtClean="0"/>
              <a:t>Акриловое волокно</a:t>
            </a:r>
            <a:r>
              <a:rPr lang="ru-RU" sz="2800" dirty="0" smtClean="0"/>
              <a:t>— </a:t>
            </a:r>
            <a:r>
              <a:rPr lang="ru-RU" sz="2800" dirty="0"/>
              <a:t>синтетическое волокно, получаемое путём формования из растворов полиакрилонитрила или его производных. Само волокно прочное, жёсткое, устойчивое к окрашиванию. Содержание добавок варьируется в зависимости от типа волокна.</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11</a:t>
            </a:fld>
            <a:endParaRPr lang="ru-RU"/>
          </a:p>
        </p:txBody>
      </p:sp>
      <p:pic>
        <p:nvPicPr>
          <p:cNvPr id="7170" name="Picture 2" descr="C:\Users\G580\Desktop\820c413f4ae49e3607f9e4c9f483f4d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1512" y="1124744"/>
            <a:ext cx="4392488"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994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lstStyle/>
          <a:p>
            <a:pPr marL="0" indent="0">
              <a:buNone/>
            </a:pPr>
            <a:r>
              <a:rPr lang="ru-RU" sz="2800" b="1" dirty="0" err="1"/>
              <a:t>Виско́зное</a:t>
            </a:r>
            <a:r>
              <a:rPr lang="ru-RU" sz="2800" b="1" dirty="0"/>
              <a:t> волокно́</a:t>
            </a:r>
            <a:r>
              <a:rPr lang="ru-RU" sz="2800" dirty="0"/>
              <a:t> (от латинского </a:t>
            </a:r>
            <a:r>
              <a:rPr lang="ru-RU" sz="2800" dirty="0" err="1"/>
              <a:t>viscosus</a:t>
            </a:r>
            <a:r>
              <a:rPr lang="ru-RU" sz="2800" dirty="0"/>
              <a:t> — клейкий) — искусственное целлюлозное волокно, получаемое переработкой природной целлюлозы. Производится в виде текстильных и кордовых нитей и штапельного волокна.</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12</a:t>
            </a:fld>
            <a:endParaRPr lang="ru-RU"/>
          </a:p>
        </p:txBody>
      </p:sp>
      <p:pic>
        <p:nvPicPr>
          <p:cNvPr id="8194" name="Picture 2" descr="C:\Users\G580\Desktop\076388febd90ff6df904eea3c9b68a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564904"/>
            <a:ext cx="6156684"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114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0" indent="0">
              <a:buNone/>
            </a:pPr>
            <a:r>
              <a:rPr lang="ru-RU" b="1" dirty="0" err="1"/>
              <a:t>Хло́пок</a:t>
            </a:r>
            <a:r>
              <a:rPr lang="ru-RU" dirty="0"/>
              <a:t> — волокно растительного происхождения, покрывающее семена хлопчатника, важнейшее наиболее дешёвое и распространённое растительное волокно</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13</a:t>
            </a:fld>
            <a:endParaRPr lang="ru-RU"/>
          </a:p>
        </p:txBody>
      </p:sp>
      <p:pic>
        <p:nvPicPr>
          <p:cNvPr id="1026" name="Picture 2" descr="C:\Users\G580\Desktop\21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459214"/>
            <a:ext cx="5754216" cy="3840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479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lstStyle/>
          <a:p>
            <a:pPr marL="0" indent="0">
              <a:buNone/>
            </a:pPr>
            <a:r>
              <a:rPr lang="ru-RU" sz="2000" b="1" dirty="0"/>
              <a:t>Углеродное волокно</a:t>
            </a:r>
            <a:r>
              <a:rPr lang="ru-RU" sz="2000" dirty="0"/>
              <a:t> — материал, состоящий из тонких нитей диаметром от 5 до 15 микрон, образованных преимущественно атомами углерода. Атомы углерода объединены в микроскопические кристаллы, выровненные параллельно друг другу. Выравнивание кристаллов придает </a:t>
            </a:r>
            <a:r>
              <a:rPr lang="ru-RU" sz="2000" b="1" dirty="0"/>
              <a:t>волокну</a:t>
            </a:r>
            <a:r>
              <a:rPr lang="ru-RU" sz="2000" dirty="0"/>
              <a:t> большую прочность на растяжение. Углеродные волокна характеризуются высокой силой натяжения, низким удельным весом, низким коэффициентом температурного расширения и химической инертностью.</a:t>
            </a:r>
          </a:p>
        </p:txBody>
      </p:sp>
      <p:sp>
        <p:nvSpPr>
          <p:cNvPr id="4" name="Номер слайда 3"/>
          <p:cNvSpPr>
            <a:spLocks noGrp="1"/>
          </p:cNvSpPr>
          <p:nvPr>
            <p:ph type="sldNum" sz="quarter" idx="12"/>
          </p:nvPr>
        </p:nvSpPr>
        <p:spPr/>
        <p:txBody>
          <a:bodyPr/>
          <a:lstStyle/>
          <a:p>
            <a:pPr>
              <a:defRPr/>
            </a:pPr>
            <a:fld id="{7C6C4C53-D4C8-4E8F-B88D-6AA878AD2F28}" type="slidenum">
              <a:rPr lang="ru-RU" smtClean="0"/>
              <a:pPr>
                <a:defRPr/>
              </a:pPr>
              <a:t>14</a:t>
            </a:fld>
            <a:endParaRPr lang="ru-RU"/>
          </a:p>
        </p:txBody>
      </p:sp>
      <p:pic>
        <p:nvPicPr>
          <p:cNvPr id="2050" name="Picture 2" descr="C:\Users\G580\Desktop\227885-2175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852935"/>
            <a:ext cx="4940025" cy="370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953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DDE6B5CC-F787-4369-AAAC-AB781A58BB19}" type="slidenum">
              <a:rPr lang="ru-RU" smtClean="0"/>
              <a:pPr>
                <a:defRPr/>
              </a:pPr>
              <a:t>15</a:t>
            </a:fld>
            <a:endParaRPr lang="ru-RU"/>
          </a:p>
        </p:txBody>
      </p:sp>
      <p:sp>
        <p:nvSpPr>
          <p:cNvPr id="3" name="Прямоугольник 2"/>
          <p:cNvSpPr/>
          <p:nvPr/>
        </p:nvSpPr>
        <p:spPr>
          <a:xfrm>
            <a:off x="285720" y="428604"/>
            <a:ext cx="8572560" cy="369332"/>
          </a:xfrm>
          <a:prstGeom prst="rect">
            <a:avLst/>
          </a:prstGeom>
        </p:spPr>
        <p:txBody>
          <a:bodyPr wrap="square">
            <a:spAutoFit/>
          </a:bodyPr>
          <a:lstStyle/>
          <a:p>
            <a:r>
              <a:rPr lang="ru-RU" dirty="0" smtClean="0">
                <a:solidFill>
                  <a:srgbClr val="FF0000"/>
                </a:solidFill>
              </a:rPr>
              <a:t>Основные свойства и показатели различных видов волокон приведены ниже</a:t>
            </a:r>
            <a:endParaRPr lang="ru-RU" dirty="0">
              <a:solidFill>
                <a:srgbClr val="FF0000"/>
              </a:solidFill>
            </a:endParaRPr>
          </a:p>
        </p:txBody>
      </p:sp>
      <p:graphicFrame>
        <p:nvGraphicFramePr>
          <p:cNvPr id="4" name="Таблица 3"/>
          <p:cNvGraphicFramePr>
            <a:graphicFrameLocks noGrp="1"/>
          </p:cNvGraphicFramePr>
          <p:nvPr/>
        </p:nvGraphicFramePr>
        <p:xfrm>
          <a:off x="714348" y="1000111"/>
          <a:ext cx="7429552" cy="5774550"/>
        </p:xfrm>
        <a:graphic>
          <a:graphicData uri="http://schemas.openxmlformats.org/drawingml/2006/table">
            <a:tbl>
              <a:tblPr/>
              <a:tblGrid>
                <a:gridCol w="2210445"/>
                <a:gridCol w="1188953"/>
                <a:gridCol w="1317336"/>
                <a:gridCol w="1322918"/>
                <a:gridCol w="1389900"/>
              </a:tblGrid>
              <a:tr h="843203">
                <a:tc>
                  <a:txBody>
                    <a:bodyPr/>
                    <a:lstStyle/>
                    <a:p>
                      <a:pPr algn="ctr" fontAlgn="t"/>
                      <a:r>
                        <a:rPr lang="ru-RU" sz="1600" b="0" i="0" u="none" strike="noStrike" dirty="0">
                          <a:solidFill>
                            <a:srgbClr val="000000"/>
                          </a:solidFill>
                          <a:latin typeface="Times New Roman"/>
                        </a:rPr>
                        <a:t>Волокно</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Плотность, г/см3</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Прочность на растяжение, МПа</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Модуль упругости, МПа</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Удлинение при разрыве, %</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5502">
                <a:tc>
                  <a:txBody>
                    <a:bodyPr/>
                    <a:lstStyle/>
                    <a:p>
                      <a:pPr algn="l" fontAlgn="t"/>
                      <a:r>
                        <a:rPr lang="ru-RU" sz="1600" b="0" i="0" u="none" strike="noStrike" dirty="0" smtClean="0">
                          <a:solidFill>
                            <a:srgbClr val="000000"/>
                          </a:solidFill>
                          <a:latin typeface="Times New Roman"/>
                        </a:rPr>
                        <a:t> Полипропиленовое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0,9</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400–700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3500–8000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10–25</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877">
                <a:tc>
                  <a:txBody>
                    <a:bodyPr/>
                    <a:lstStyle/>
                    <a:p>
                      <a:pPr algn="l" fontAlgn="t"/>
                      <a:r>
                        <a:rPr lang="ru-RU" sz="1600" b="0" i="0" u="none" strike="noStrike" dirty="0" smtClean="0">
                          <a:solidFill>
                            <a:srgbClr val="000000"/>
                          </a:solidFill>
                          <a:latin typeface="Times New Roman"/>
                        </a:rPr>
                        <a:t> Полиэтиленовое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0,95</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600–720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1400–4200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10–12</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0801">
                <a:tc>
                  <a:txBody>
                    <a:bodyPr/>
                    <a:lstStyle/>
                    <a:p>
                      <a:pPr algn="l" fontAlgn="t"/>
                      <a:r>
                        <a:rPr lang="ru-RU" sz="1600" b="0" i="0" u="none" strike="noStrike" dirty="0" smtClean="0">
                          <a:solidFill>
                            <a:srgbClr val="000000"/>
                          </a:solidFill>
                          <a:latin typeface="Times New Roman"/>
                        </a:rPr>
                        <a:t> Нейлоновое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1,1</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770–840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4200–4500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16–20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0839">
                <a:tc>
                  <a:txBody>
                    <a:bodyPr/>
                    <a:lstStyle/>
                    <a:p>
                      <a:pPr algn="l" fontAlgn="t"/>
                      <a:r>
                        <a:rPr lang="ru-RU" sz="1600" b="0" i="0" u="none" strike="noStrike" dirty="0" smtClean="0">
                          <a:solidFill>
                            <a:srgbClr val="000000"/>
                          </a:solidFill>
                          <a:latin typeface="Times New Roman"/>
                        </a:rPr>
                        <a:t> Акриловое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1,1</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210–420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2100–2150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25–45</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0801">
                <a:tc>
                  <a:txBody>
                    <a:bodyPr/>
                    <a:lstStyle/>
                    <a:p>
                      <a:pPr algn="l" fontAlgn="t"/>
                      <a:r>
                        <a:rPr lang="ru-RU" sz="1600" b="0" i="0" u="none" strike="noStrike" dirty="0" smtClean="0">
                          <a:solidFill>
                            <a:srgbClr val="000000"/>
                          </a:solidFill>
                          <a:latin typeface="Times New Roman"/>
                        </a:rPr>
                        <a:t> Полиэфирное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1,4</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730–780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8400–8600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11–13</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0801">
                <a:tc>
                  <a:txBody>
                    <a:bodyPr/>
                    <a:lstStyle/>
                    <a:p>
                      <a:pPr algn="l" fontAlgn="t"/>
                      <a:r>
                        <a:rPr lang="ru-RU" sz="1600" b="0" i="0" u="none" strike="noStrike" dirty="0" smtClean="0">
                          <a:solidFill>
                            <a:srgbClr val="000000"/>
                          </a:solidFill>
                          <a:latin typeface="Times New Roman"/>
                        </a:rPr>
                        <a:t> Хлопковое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1,5</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420–700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4900–5100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3–10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5502">
                <a:tc>
                  <a:txBody>
                    <a:bodyPr/>
                    <a:lstStyle/>
                    <a:p>
                      <a:pPr algn="l" fontAlgn="t"/>
                      <a:r>
                        <a:rPr lang="ru-RU" sz="1600" b="0" i="0" u="none" strike="noStrike" dirty="0" smtClean="0">
                          <a:solidFill>
                            <a:srgbClr val="000000"/>
                          </a:solidFill>
                          <a:latin typeface="Times New Roman"/>
                        </a:rPr>
                        <a:t> Асбестовое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2,6</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910–3100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68 000–70 000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0,6–0,7</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0801">
                <a:tc>
                  <a:txBody>
                    <a:bodyPr/>
                    <a:lstStyle/>
                    <a:p>
                      <a:pPr algn="l" fontAlgn="t"/>
                      <a:r>
                        <a:rPr lang="ru-RU" sz="1600" b="0" i="0" u="none" strike="noStrike" dirty="0" smtClean="0">
                          <a:solidFill>
                            <a:srgbClr val="000000"/>
                          </a:solidFill>
                          <a:latin typeface="Times New Roman"/>
                        </a:rPr>
                        <a:t> Стеклянное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2,6</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1800–3850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7000–8000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1,5–3,5</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5502">
                <a:tc>
                  <a:txBody>
                    <a:bodyPr/>
                    <a:lstStyle/>
                    <a:p>
                      <a:pPr algn="l" fontAlgn="t"/>
                      <a:r>
                        <a:rPr lang="ru-RU" sz="1600" b="0" i="0" u="none" strike="noStrike" dirty="0" smtClean="0">
                          <a:solidFill>
                            <a:srgbClr val="000000"/>
                          </a:solidFill>
                          <a:latin typeface="Times New Roman"/>
                        </a:rPr>
                        <a:t> Стальное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7,8</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600–3150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190 000–210 000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3–4</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5502">
                <a:tc>
                  <a:txBody>
                    <a:bodyPr/>
                    <a:lstStyle/>
                    <a:p>
                      <a:pPr algn="l" fontAlgn="t"/>
                      <a:r>
                        <a:rPr lang="ru-RU" sz="1600" b="0" i="0" u="none" strike="noStrike" dirty="0" smtClean="0">
                          <a:solidFill>
                            <a:srgbClr val="000000"/>
                          </a:solidFill>
                          <a:latin typeface="Times New Roman"/>
                        </a:rPr>
                        <a:t> Углеродное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2000–3500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200 000–250 000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1,0–1,6</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5502">
                <a:tc>
                  <a:txBody>
                    <a:bodyPr/>
                    <a:lstStyle/>
                    <a:p>
                      <a:pPr algn="l" fontAlgn="t"/>
                      <a:r>
                        <a:rPr lang="ru-RU" sz="1600" b="0" i="0" u="none" strike="noStrike" dirty="0" smtClean="0">
                          <a:solidFill>
                            <a:srgbClr val="000000"/>
                          </a:solidFill>
                          <a:latin typeface="Times New Roman"/>
                        </a:rPr>
                        <a:t> Карбоновое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1,63</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1200–4000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280 000–380 000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2,0–2,2</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877">
                <a:tc>
                  <a:txBody>
                    <a:bodyPr/>
                    <a:lstStyle/>
                    <a:p>
                      <a:pPr algn="l" fontAlgn="t"/>
                      <a:r>
                        <a:rPr lang="ru-RU" sz="1600" b="0" i="0" u="none" strike="noStrike" dirty="0" smtClean="0">
                          <a:solidFill>
                            <a:srgbClr val="000000"/>
                          </a:solidFill>
                          <a:latin typeface="Times New Roman"/>
                        </a:rPr>
                        <a:t> Полиамидное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0,9</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720–750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1900–2000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24–25</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01525">
                <a:tc>
                  <a:txBody>
                    <a:bodyPr/>
                    <a:lstStyle/>
                    <a:p>
                      <a:pPr algn="l" fontAlgn="t"/>
                      <a:r>
                        <a:rPr lang="ru-RU" sz="1600" b="0" i="0" u="none" strike="noStrike" dirty="0" smtClean="0">
                          <a:solidFill>
                            <a:srgbClr val="000000"/>
                          </a:solidFill>
                          <a:latin typeface="Times New Roman"/>
                        </a:rPr>
                        <a:t> Вискозное сверхпрочное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1,2</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660–700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5600–5800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14–16</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5502">
                <a:tc>
                  <a:txBody>
                    <a:bodyPr/>
                    <a:lstStyle/>
                    <a:p>
                      <a:pPr algn="l" fontAlgn="t"/>
                      <a:r>
                        <a:rPr lang="ru-RU" sz="1600" b="0" i="0" u="none" strike="noStrike" dirty="0" smtClean="0">
                          <a:solidFill>
                            <a:srgbClr val="000000"/>
                          </a:solidFill>
                          <a:latin typeface="Times New Roman"/>
                        </a:rPr>
                        <a:t> Базальтовое</a:t>
                      </a:r>
                      <a:endParaRPr lang="ru-RU" sz="1600" b="0" i="0" u="none" strike="noStrike" dirty="0">
                        <a:solidFill>
                          <a:srgbClr val="000000"/>
                        </a:solidFill>
                        <a:latin typeface="Times New Roman"/>
                      </a:endParaRP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2,60–2,70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1600–3200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a:solidFill>
                            <a:srgbClr val="000000"/>
                          </a:solidFill>
                          <a:latin typeface="Times New Roman"/>
                        </a:rPr>
                        <a:t>7000–11 000</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1600" b="0" i="0" u="none" strike="noStrike" dirty="0">
                          <a:solidFill>
                            <a:srgbClr val="000000"/>
                          </a:solidFill>
                          <a:latin typeface="Times New Roman"/>
                        </a:rPr>
                        <a:t>1,4–3,6</a:t>
                      </a:r>
                    </a:p>
                  </a:txBody>
                  <a:tcPr marL="7931" marR="7931" marT="793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pPr>
              <a:defRPr/>
            </a:pPr>
            <a:fld id="{70D2A0AC-2F89-4E9B-8D01-EF193A3FF5DD}" type="slidenum">
              <a:rPr lang="ru-RU" smtClean="0"/>
              <a:pPr>
                <a:defRPr/>
              </a:pPr>
              <a:t>16</a:t>
            </a:fld>
            <a:endParaRPr lang="ru-RU"/>
          </a:p>
        </p:txBody>
      </p:sp>
      <p:sp>
        <p:nvSpPr>
          <p:cNvPr id="9" name="Прямоугольник 8"/>
          <p:cNvSpPr/>
          <p:nvPr/>
        </p:nvSpPr>
        <p:spPr>
          <a:xfrm>
            <a:off x="428596" y="500042"/>
            <a:ext cx="8358246" cy="3139321"/>
          </a:xfrm>
          <a:prstGeom prst="rect">
            <a:avLst/>
          </a:prstGeom>
        </p:spPr>
        <p:txBody>
          <a:bodyPr wrap="square">
            <a:spAutoFit/>
          </a:bodyPr>
          <a:lstStyle/>
          <a:p>
            <a:pPr algn="ctr"/>
            <a:r>
              <a:rPr lang="ru-RU" b="1" dirty="0" smtClean="0">
                <a:solidFill>
                  <a:srgbClr val="FF0000"/>
                </a:solidFill>
              </a:rPr>
              <a:t>В сравнении с обычным железобетоном, бетон, армированный стальной фиброй, имеет следующие существенно важные отличия:</a:t>
            </a:r>
          </a:p>
          <a:p>
            <a:r>
              <a:rPr lang="ru-RU" dirty="0" smtClean="0"/>
              <a:t>- ударная прочность повышается не менее чем в 8 раз;</a:t>
            </a:r>
          </a:p>
          <a:p>
            <a:r>
              <a:rPr lang="ru-RU" dirty="0" smtClean="0"/>
              <a:t>- прочность на сжатие увеличивается до 10-50%;</a:t>
            </a:r>
          </a:p>
          <a:p>
            <a:r>
              <a:rPr lang="ru-RU" dirty="0" smtClean="0"/>
              <a:t>- прочность на растяжение при изгибе повышается не менее чем в 2–3 раза;</a:t>
            </a:r>
          </a:p>
          <a:p>
            <a:r>
              <a:rPr lang="ru-RU" dirty="0" smtClean="0"/>
              <a:t>- уменьшается в 2–3 раза трещинообразование;</a:t>
            </a:r>
          </a:p>
          <a:p>
            <a:r>
              <a:rPr lang="ru-RU" dirty="0" smtClean="0"/>
              <a:t>- водопроницаемость уменьшается, а соответственно морозостойкость возрастает не менее чем на класс;</a:t>
            </a:r>
          </a:p>
          <a:p>
            <a:r>
              <a:rPr lang="ru-RU" dirty="0" smtClean="0"/>
              <a:t>- прочность на осевое растяжение увеличивается на 10–40 %;</a:t>
            </a:r>
          </a:p>
          <a:p>
            <a:r>
              <a:rPr lang="ru-RU" dirty="0" smtClean="0"/>
              <a:t>- возрастает почти в 2 раза сопротивление </a:t>
            </a:r>
            <a:r>
              <a:rPr lang="ru-RU" dirty="0" err="1" smtClean="0"/>
              <a:t>истираемости</a:t>
            </a:r>
            <a:r>
              <a:rPr lang="ru-RU" dirty="0" smtClean="0"/>
              <a:t>;</a:t>
            </a:r>
            <a:endParaRPr lang="ru-RU" dirty="0"/>
          </a:p>
        </p:txBody>
      </p:sp>
      <p:pic>
        <p:nvPicPr>
          <p:cNvPr id="16386" name="Picture 2" descr="http://novitsky1.narod.ru/f30.jpg"/>
          <p:cNvPicPr>
            <a:picLocks noChangeAspect="1" noChangeArrowheads="1"/>
          </p:cNvPicPr>
          <p:nvPr/>
        </p:nvPicPr>
        <p:blipFill>
          <a:blip r:embed="rId2"/>
          <a:srcRect/>
          <a:stretch>
            <a:fillRect/>
          </a:stretch>
        </p:blipFill>
        <p:spPr bwMode="auto">
          <a:xfrm>
            <a:off x="571472" y="3857628"/>
            <a:ext cx="3000376" cy="2500315"/>
          </a:xfrm>
          <a:prstGeom prst="rect">
            <a:avLst/>
          </a:prstGeom>
          <a:noFill/>
        </p:spPr>
      </p:pic>
      <p:pic>
        <p:nvPicPr>
          <p:cNvPr id="16388" name="Picture 4" descr="http://innovtec.ru/images/newspost_images/5-11.png"/>
          <p:cNvPicPr>
            <a:picLocks noChangeAspect="1" noChangeArrowheads="1"/>
          </p:cNvPicPr>
          <p:nvPr/>
        </p:nvPicPr>
        <p:blipFill>
          <a:blip r:embed="rId3"/>
          <a:srcRect/>
          <a:stretch>
            <a:fillRect/>
          </a:stretch>
        </p:blipFill>
        <p:spPr bwMode="auto">
          <a:xfrm>
            <a:off x="4071934" y="3643314"/>
            <a:ext cx="4795827" cy="2852728"/>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457200" y="6356350"/>
            <a:ext cx="2133600" cy="365125"/>
          </a:xfrm>
        </p:spPr>
        <p:txBody>
          <a:bodyPr/>
          <a:lstStyle/>
          <a:p>
            <a:pPr algn="l">
              <a:defRPr/>
            </a:pPr>
            <a:fld id="{46867056-3909-4077-91C1-C63172E21A89}" type="slidenum">
              <a:rPr lang="ru-RU" smtClean="0"/>
              <a:pPr algn="l">
                <a:defRPr/>
              </a:pPr>
              <a:t>17</a:t>
            </a:fld>
            <a:endParaRPr lang="ru-RU" dirty="0"/>
          </a:p>
        </p:txBody>
      </p:sp>
      <p:sp>
        <p:nvSpPr>
          <p:cNvPr id="5126" name="TextBox 3"/>
          <p:cNvSpPr txBox="1">
            <a:spLocks noChangeArrowheads="1"/>
          </p:cNvSpPr>
          <p:nvPr/>
        </p:nvSpPr>
        <p:spPr bwMode="auto">
          <a:xfrm>
            <a:off x="250825" y="914400"/>
            <a:ext cx="8642350"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47" tIns="40074" rIns="80147" bIns="4007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85750" indent="-285750" eaLnBrk="1" hangingPunct="1">
              <a:spcAft>
                <a:spcPts val="600"/>
              </a:spcAft>
              <a:buFont typeface="Wingdings" pitchFamily="2" charset="2"/>
              <a:buChar char="ü"/>
              <a:defRPr/>
            </a:pPr>
            <a:r>
              <a:rPr lang="ru-RU" sz="1600" dirty="0" smtClean="0">
                <a:latin typeface="+mn-lt"/>
              </a:rPr>
              <a:t>Строительство </a:t>
            </a:r>
            <a:r>
              <a:rPr lang="ru-RU" sz="1600" dirty="0">
                <a:latin typeface="+mn-lt"/>
              </a:rPr>
              <a:t>объектов гражданского и промышленного </a:t>
            </a:r>
            <a:r>
              <a:rPr lang="ru-RU" sz="1600" dirty="0" smtClean="0">
                <a:latin typeface="+mn-lt"/>
              </a:rPr>
              <a:t>назначения (динамически нагруженные конструкции);</a:t>
            </a:r>
          </a:p>
          <a:p>
            <a:pPr marL="285750" indent="-285750" eaLnBrk="1" hangingPunct="1">
              <a:spcAft>
                <a:spcPts val="600"/>
              </a:spcAft>
              <a:buFont typeface="Wingdings" pitchFamily="2" charset="2"/>
              <a:buChar char="ü"/>
              <a:defRPr/>
            </a:pPr>
            <a:r>
              <a:rPr lang="ru-RU" sz="1600" dirty="0">
                <a:latin typeface="+mn-lt"/>
              </a:rPr>
              <a:t>Ограждающие конструкции и теплоизо­ляционные изделия на основе легких и ячеистых </a:t>
            </a:r>
            <a:r>
              <a:rPr lang="ru-RU" sz="1600" dirty="0" smtClean="0">
                <a:latin typeface="+mn-lt"/>
              </a:rPr>
              <a:t>бетонов; </a:t>
            </a:r>
            <a:endParaRPr lang="ru-RU" sz="1600" dirty="0">
              <a:latin typeface="+mn-lt"/>
            </a:endParaRPr>
          </a:p>
          <a:p>
            <a:pPr marL="285750" indent="-285750" eaLnBrk="1" hangingPunct="1">
              <a:spcAft>
                <a:spcPts val="600"/>
              </a:spcAft>
              <a:buFont typeface="Wingdings" pitchFamily="2" charset="2"/>
              <a:buChar char="ü"/>
              <a:defRPr/>
            </a:pPr>
            <a:r>
              <a:rPr lang="ru-RU" sz="1600" dirty="0" smtClean="0">
                <a:latin typeface="+mn-lt"/>
              </a:rPr>
              <a:t>Огнеупорные </a:t>
            </a:r>
            <a:r>
              <a:rPr lang="ru-RU" sz="1600" dirty="0">
                <a:latin typeface="+mn-lt"/>
              </a:rPr>
              <a:t>конструкции;</a:t>
            </a:r>
          </a:p>
          <a:p>
            <a:pPr marL="285750" indent="-285750" eaLnBrk="1" hangingPunct="1">
              <a:spcAft>
                <a:spcPts val="600"/>
              </a:spcAft>
              <a:buFont typeface="Wingdings" pitchFamily="2" charset="2"/>
              <a:buChar char="ü"/>
              <a:defRPr/>
            </a:pPr>
            <a:r>
              <a:rPr lang="ru-RU" sz="1600" dirty="0" smtClean="0">
                <a:latin typeface="+mn-lt"/>
              </a:rPr>
              <a:t>Радиационно-защитный </a:t>
            </a:r>
            <a:r>
              <a:rPr lang="ru-RU" sz="1600" dirty="0">
                <a:latin typeface="+mn-lt"/>
              </a:rPr>
              <a:t>бетон; </a:t>
            </a:r>
            <a:r>
              <a:rPr lang="ru-RU" sz="1600" dirty="0" smtClean="0">
                <a:latin typeface="+mn-lt"/>
              </a:rPr>
              <a:t> </a:t>
            </a:r>
            <a:endParaRPr lang="ru-RU" sz="1600" dirty="0">
              <a:latin typeface="+mn-lt"/>
            </a:endParaRPr>
          </a:p>
          <a:p>
            <a:pPr marL="285750" indent="-285750" eaLnBrk="1" hangingPunct="1">
              <a:spcAft>
                <a:spcPts val="600"/>
              </a:spcAft>
              <a:buFont typeface="Wingdings" pitchFamily="2" charset="2"/>
              <a:buChar char="ü"/>
              <a:defRPr/>
            </a:pPr>
            <a:r>
              <a:rPr lang="ru-RU" sz="1600" dirty="0" smtClean="0">
                <a:latin typeface="+mn-lt"/>
              </a:rPr>
              <a:t>Компонент </a:t>
            </a:r>
            <a:r>
              <a:rPr lang="ru-RU" sz="1600" dirty="0">
                <a:latin typeface="+mn-lt"/>
              </a:rPr>
              <a:t>сухих </a:t>
            </a:r>
            <a:r>
              <a:rPr lang="ru-RU" sz="1600" dirty="0" smtClean="0">
                <a:latin typeface="+mn-lt"/>
              </a:rPr>
              <a:t>смесей (ремонтные работы, </a:t>
            </a:r>
            <a:r>
              <a:rPr lang="ru-RU" sz="1600" dirty="0" err="1" smtClean="0">
                <a:latin typeface="+mn-lt"/>
              </a:rPr>
              <a:t>торктретирование</a:t>
            </a:r>
            <a:r>
              <a:rPr lang="ru-RU" sz="1600" dirty="0" smtClean="0">
                <a:latin typeface="+mn-lt"/>
              </a:rPr>
              <a:t>);</a:t>
            </a:r>
            <a:endParaRPr lang="ru-RU" sz="1600" dirty="0">
              <a:latin typeface="+mn-lt"/>
            </a:endParaRPr>
          </a:p>
          <a:p>
            <a:pPr marL="285750" indent="-285750" eaLnBrk="1" hangingPunct="1">
              <a:spcAft>
                <a:spcPts val="600"/>
              </a:spcAft>
              <a:buFont typeface="Wingdings" pitchFamily="2" charset="2"/>
              <a:buChar char="ü"/>
              <a:defRPr/>
            </a:pPr>
            <a:r>
              <a:rPr lang="ru-RU" sz="1600" dirty="0" smtClean="0">
                <a:latin typeface="+mn-lt"/>
              </a:rPr>
              <a:t>Промышленные </a:t>
            </a:r>
            <a:r>
              <a:rPr lang="ru-RU" sz="1600" dirty="0">
                <a:latin typeface="+mn-lt"/>
              </a:rPr>
              <a:t>полы и стяжки.</a:t>
            </a:r>
          </a:p>
        </p:txBody>
      </p:sp>
      <p:sp>
        <p:nvSpPr>
          <p:cNvPr id="8" name="Rectangle 5"/>
          <p:cNvSpPr>
            <a:spLocks noChangeArrowheads="1"/>
          </p:cNvSpPr>
          <p:nvPr/>
        </p:nvSpPr>
        <p:spPr bwMode="auto">
          <a:xfrm>
            <a:off x="250825" y="222250"/>
            <a:ext cx="8642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p>
            <a:pPr marL="419100" indent="-419100" algn="ctr" defTabSz="955675">
              <a:defRPr/>
            </a:pPr>
            <a:r>
              <a:rPr lang="ru-RU" sz="2400" dirty="0">
                <a:solidFill>
                  <a:srgbClr val="FF0000"/>
                </a:solidFill>
                <a:latin typeface="+mj-lt"/>
              </a:rPr>
              <a:t>Область применения дисперсного армирования</a:t>
            </a:r>
            <a:endParaRPr lang="ru-RU" sz="2000" dirty="0">
              <a:solidFill>
                <a:srgbClr val="FF0000"/>
              </a:solidFill>
              <a:latin typeface="+mj-lt"/>
            </a:endParaRPr>
          </a:p>
        </p:txBody>
      </p:sp>
      <p:pic>
        <p:nvPicPr>
          <p:cNvPr id="6149" name="Picture 2" descr="\\net.khpe.ru\dfs\profiles\users\NET.KHPE.RU\inmins\Desktop\фибра-преза\для презы-фибра\лоток.jpg"/>
          <p:cNvPicPr>
            <a:picLocks noChangeAspect="1" noChangeArrowheads="1"/>
          </p:cNvPicPr>
          <p:nvPr/>
        </p:nvPicPr>
        <p:blipFill>
          <a:blip r:embed="rId2"/>
          <a:srcRect/>
          <a:stretch>
            <a:fillRect/>
          </a:stretch>
        </p:blipFill>
        <p:spPr bwMode="auto">
          <a:xfrm>
            <a:off x="6372225" y="1766888"/>
            <a:ext cx="2381250" cy="1585912"/>
          </a:xfrm>
          <a:prstGeom prst="rect">
            <a:avLst/>
          </a:prstGeom>
          <a:noFill/>
          <a:ln w="9525">
            <a:noFill/>
            <a:miter lim="800000"/>
            <a:headEnd/>
            <a:tailEnd/>
          </a:ln>
        </p:spPr>
      </p:pic>
      <p:pic>
        <p:nvPicPr>
          <p:cNvPr id="6150" name="Picture 5" descr="\\net.khpe.ru\dfs\profiles\users\NET.KHPE.RU\inmins\Desktop\фибра-преза\для презы-фибра\декоративный камень.jpg"/>
          <p:cNvPicPr>
            <a:picLocks noChangeAspect="1" noChangeArrowheads="1"/>
          </p:cNvPicPr>
          <p:nvPr/>
        </p:nvPicPr>
        <p:blipFill>
          <a:blip r:embed="rId3"/>
          <a:srcRect/>
          <a:stretch>
            <a:fillRect/>
          </a:stretch>
        </p:blipFill>
        <p:spPr bwMode="auto">
          <a:xfrm>
            <a:off x="468313" y="3352800"/>
            <a:ext cx="1584325" cy="1228725"/>
          </a:xfrm>
          <a:prstGeom prst="rect">
            <a:avLst/>
          </a:prstGeom>
          <a:noFill/>
          <a:ln w="9525">
            <a:noFill/>
            <a:miter lim="800000"/>
            <a:headEnd/>
            <a:tailEnd/>
          </a:ln>
        </p:spPr>
      </p:pic>
      <p:pic>
        <p:nvPicPr>
          <p:cNvPr id="6151" name="Picture 3" descr="\\net.khpe.ru\dfs\profiles\users\NET.KHPE.RU\inmins\Desktop\фибра-преза\для презы-фибра\трубы1.jpg"/>
          <p:cNvPicPr>
            <a:picLocks noChangeAspect="1" noChangeArrowheads="1"/>
          </p:cNvPicPr>
          <p:nvPr/>
        </p:nvPicPr>
        <p:blipFill>
          <a:blip r:embed="rId4"/>
          <a:srcRect/>
          <a:stretch>
            <a:fillRect/>
          </a:stretch>
        </p:blipFill>
        <p:spPr bwMode="auto">
          <a:xfrm>
            <a:off x="1260475" y="4076700"/>
            <a:ext cx="2522538" cy="1895475"/>
          </a:xfrm>
          <a:prstGeom prst="rect">
            <a:avLst/>
          </a:prstGeom>
          <a:noFill/>
          <a:ln w="9525">
            <a:noFill/>
            <a:miter lim="800000"/>
            <a:headEnd/>
            <a:tailEnd/>
          </a:ln>
        </p:spPr>
      </p:pic>
      <p:pic>
        <p:nvPicPr>
          <p:cNvPr id="6152" name="Picture 2" descr="http://www.studvitamin.ru/attachments/Image/3/s78275.jpg"/>
          <p:cNvPicPr>
            <a:picLocks noChangeAspect="1" noChangeArrowheads="1"/>
          </p:cNvPicPr>
          <p:nvPr/>
        </p:nvPicPr>
        <p:blipFill>
          <a:blip r:embed="rId5"/>
          <a:srcRect/>
          <a:stretch>
            <a:fillRect/>
          </a:stretch>
        </p:blipFill>
        <p:spPr bwMode="auto">
          <a:xfrm>
            <a:off x="4538663" y="3778250"/>
            <a:ext cx="3810000" cy="21717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DDE6B5CC-F787-4369-AAAC-AB781A58BB19}" type="slidenum">
              <a:rPr lang="ru-RU" smtClean="0"/>
              <a:pPr>
                <a:defRPr/>
              </a:pPr>
              <a:t>18</a:t>
            </a:fld>
            <a:endParaRPr lang="ru-RU"/>
          </a:p>
        </p:txBody>
      </p:sp>
      <p:pic>
        <p:nvPicPr>
          <p:cNvPr id="23554" name="Picture 2" descr="http://a.photos.kr.kcdn.kz/d1/3e7acdc7908b9de33c84dfa6d36c68/1-full.jpg"/>
          <p:cNvPicPr>
            <a:picLocks noChangeAspect="1" noChangeArrowheads="1"/>
          </p:cNvPicPr>
          <p:nvPr/>
        </p:nvPicPr>
        <p:blipFill>
          <a:blip r:embed="rId2"/>
          <a:srcRect/>
          <a:stretch>
            <a:fillRect/>
          </a:stretch>
        </p:blipFill>
        <p:spPr bwMode="auto">
          <a:xfrm>
            <a:off x="285720" y="214290"/>
            <a:ext cx="4357718" cy="3857652"/>
          </a:xfrm>
          <a:prstGeom prst="rect">
            <a:avLst/>
          </a:prstGeom>
          <a:noFill/>
        </p:spPr>
      </p:pic>
      <p:pic>
        <p:nvPicPr>
          <p:cNvPr id="23556" name="Picture 4" descr="http://www.kz.all.biz/img/kz/info_block/3662.jpeg"/>
          <p:cNvPicPr>
            <a:picLocks noChangeAspect="1" noChangeArrowheads="1"/>
          </p:cNvPicPr>
          <p:nvPr/>
        </p:nvPicPr>
        <p:blipFill>
          <a:blip r:embed="rId3"/>
          <a:srcRect/>
          <a:stretch>
            <a:fillRect/>
          </a:stretch>
        </p:blipFill>
        <p:spPr bwMode="auto">
          <a:xfrm>
            <a:off x="1" y="3643314"/>
            <a:ext cx="4643438" cy="3214686"/>
          </a:xfrm>
          <a:prstGeom prst="rect">
            <a:avLst/>
          </a:prstGeom>
          <a:noFill/>
        </p:spPr>
      </p:pic>
      <p:pic>
        <p:nvPicPr>
          <p:cNvPr id="23558" name="Picture 6" descr="http://www.kz.all.biz/img/kz/catalog/366887.jpeg"/>
          <p:cNvPicPr>
            <a:picLocks noChangeAspect="1" noChangeArrowheads="1"/>
          </p:cNvPicPr>
          <p:nvPr/>
        </p:nvPicPr>
        <p:blipFill>
          <a:blip r:embed="rId4"/>
          <a:srcRect/>
          <a:stretch>
            <a:fillRect/>
          </a:stretch>
        </p:blipFill>
        <p:spPr bwMode="auto">
          <a:xfrm>
            <a:off x="4786314" y="642918"/>
            <a:ext cx="4214810" cy="592935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DDE6B5CC-F787-4369-AAAC-AB781A58BB19}" type="slidenum">
              <a:rPr lang="ru-RU" smtClean="0"/>
              <a:pPr>
                <a:defRPr/>
              </a:pPr>
              <a:t>19</a:t>
            </a:fld>
            <a:endParaRPr lang="ru-RU"/>
          </a:p>
        </p:txBody>
      </p:sp>
      <p:sp>
        <p:nvSpPr>
          <p:cNvPr id="3" name="Прямоугольник 2"/>
          <p:cNvSpPr/>
          <p:nvPr/>
        </p:nvSpPr>
        <p:spPr>
          <a:xfrm>
            <a:off x="428596" y="428604"/>
            <a:ext cx="8286808" cy="3970318"/>
          </a:xfrm>
          <a:prstGeom prst="rect">
            <a:avLst/>
          </a:prstGeom>
        </p:spPr>
        <p:txBody>
          <a:bodyPr wrap="square">
            <a:spAutoFit/>
          </a:bodyPr>
          <a:lstStyle/>
          <a:p>
            <a:pPr algn="ctr"/>
            <a:r>
              <a:rPr lang="ru-RU" b="1" i="1" dirty="0" smtClean="0">
                <a:solidFill>
                  <a:srgbClr val="FF0000"/>
                </a:solidFill>
              </a:rPr>
              <a:t>Процесс приготовления смеси.</a:t>
            </a:r>
          </a:p>
          <a:p>
            <a:r>
              <a:rPr lang="ru-RU" dirty="0" smtClean="0"/>
              <a:t>Существует две основных технологии приготовления </a:t>
            </a:r>
            <a:r>
              <a:rPr lang="ru-RU" dirty="0" err="1" smtClean="0"/>
              <a:t>фибробетона</a:t>
            </a:r>
            <a:r>
              <a:rPr lang="ru-RU" dirty="0" smtClean="0"/>
              <a:t>.</a:t>
            </a:r>
          </a:p>
          <a:p>
            <a:r>
              <a:rPr lang="ru-RU" dirty="0" smtClean="0">
                <a:solidFill>
                  <a:srgbClr val="FF0000"/>
                </a:solidFill>
              </a:rPr>
              <a:t>Первая</a:t>
            </a:r>
            <a:r>
              <a:rPr lang="ru-RU" dirty="0" smtClean="0"/>
              <a:t> основана на предварительном смешении фибры с сухой смесью песка и цемента, а во </a:t>
            </a:r>
            <a:r>
              <a:rPr lang="ru-RU" dirty="0" smtClean="0">
                <a:solidFill>
                  <a:srgbClr val="FF0000"/>
                </a:solidFill>
              </a:rPr>
              <a:t>втором</a:t>
            </a:r>
            <a:r>
              <a:rPr lang="ru-RU" dirty="0" smtClean="0"/>
              <a:t> случае, волокно добавляют в уже затворенный раствор. Выглядит это более кропотливо и трудоемко, но в конечном результате этот способ не только позволяет получить более качественный и прочный </a:t>
            </a:r>
            <a:r>
              <a:rPr lang="ru-RU" dirty="0" err="1" smtClean="0"/>
              <a:t>фибробетон</a:t>
            </a:r>
            <a:r>
              <a:rPr lang="ru-RU" dirty="0" smtClean="0"/>
              <a:t>, но и сократить время его приготовления. </a:t>
            </a:r>
          </a:p>
          <a:p>
            <a:r>
              <a:rPr lang="ru-RU" dirty="0" smtClean="0"/>
              <a:t>В случае добавления фибры в предварительно затворенный и перемешанный раствор существует большая вероятность некачественного смешения и образования скоплений волокон в растворе. Для того чтобы избежать подобного, требуется увеличить время перемешивания раствора и производить периодически контроль над качеством приготовления </a:t>
            </a:r>
            <a:r>
              <a:rPr lang="ru-RU" dirty="0" err="1" smtClean="0"/>
              <a:t>фибробетона</a:t>
            </a:r>
            <a:r>
              <a:rPr lang="ru-RU" dirty="0" smtClean="0"/>
              <a:t>.</a:t>
            </a:r>
            <a:endParaRPr lang="ru-RU" dirty="0"/>
          </a:p>
        </p:txBody>
      </p:sp>
      <p:pic>
        <p:nvPicPr>
          <p:cNvPr id="1026" name="Picture 2" descr="http://www.rmnt.ru/pub/uploads/201106/4047396727459786.jpg"/>
          <p:cNvPicPr>
            <a:picLocks noChangeAspect="1" noChangeArrowheads="1"/>
          </p:cNvPicPr>
          <p:nvPr/>
        </p:nvPicPr>
        <p:blipFill>
          <a:blip r:embed="rId2"/>
          <a:srcRect/>
          <a:stretch>
            <a:fillRect/>
          </a:stretch>
        </p:blipFill>
        <p:spPr bwMode="auto">
          <a:xfrm>
            <a:off x="2285984" y="4143380"/>
            <a:ext cx="5357850" cy="242887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395536" y="222250"/>
            <a:ext cx="8642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p>
            <a:pPr marL="419100" indent="-419100" defTabSz="955675">
              <a:defRPr/>
            </a:pPr>
            <a:r>
              <a:rPr lang="ru-RU" sz="2400" dirty="0">
                <a:ln w="1905"/>
                <a:solidFill>
                  <a:srgbClr val="FF0000"/>
                </a:solidFill>
                <a:effectLst>
                  <a:innerShdw blurRad="69850" dist="43180" dir="5400000">
                    <a:srgbClr val="000000">
                      <a:alpha val="65000"/>
                    </a:srgbClr>
                  </a:innerShdw>
                </a:effectLst>
                <a:latin typeface="+mj-lt"/>
              </a:rPr>
              <a:t>Состав и изготовление </a:t>
            </a:r>
            <a:r>
              <a:rPr lang="ru-RU" sz="2400" dirty="0" err="1">
                <a:ln w="1905"/>
                <a:solidFill>
                  <a:srgbClr val="FF0000"/>
                </a:solidFill>
                <a:effectLst>
                  <a:innerShdw blurRad="69850" dist="43180" dir="5400000">
                    <a:srgbClr val="000000">
                      <a:alpha val="65000"/>
                    </a:srgbClr>
                  </a:innerShdw>
                </a:effectLst>
                <a:latin typeface="+mj-lt"/>
              </a:rPr>
              <a:t>фибробетона</a:t>
            </a:r>
            <a:endParaRPr lang="ru-RU" sz="2400" dirty="0">
              <a:ln w="1905"/>
              <a:solidFill>
                <a:srgbClr val="FF0000"/>
              </a:solidFill>
              <a:effectLst>
                <a:innerShdw blurRad="69850" dist="43180" dir="5400000">
                  <a:srgbClr val="000000">
                    <a:alpha val="65000"/>
                  </a:srgbClr>
                </a:innerShdw>
              </a:effectLst>
              <a:latin typeface="+mj-lt"/>
            </a:endParaRPr>
          </a:p>
        </p:txBody>
      </p:sp>
      <p:sp>
        <p:nvSpPr>
          <p:cNvPr id="6" name="Номер слайда 5"/>
          <p:cNvSpPr>
            <a:spLocks noGrp="1"/>
          </p:cNvSpPr>
          <p:nvPr>
            <p:ph type="sldNum" sz="quarter" idx="12"/>
          </p:nvPr>
        </p:nvSpPr>
        <p:spPr/>
        <p:txBody>
          <a:bodyPr/>
          <a:lstStyle/>
          <a:p>
            <a:pPr>
              <a:defRPr/>
            </a:pPr>
            <a:fld id="{F89FCC09-8B7F-43F3-930E-CF3D64C07497}" type="slidenum">
              <a:rPr lang="ru-RU" smtClean="0"/>
              <a:pPr>
                <a:defRPr/>
              </a:pPr>
              <a:t>20</a:t>
            </a:fld>
            <a:endParaRPr lang="ru-RU"/>
          </a:p>
        </p:txBody>
      </p:sp>
      <p:sp>
        <p:nvSpPr>
          <p:cNvPr id="5" name="TextBox 4"/>
          <p:cNvSpPr txBox="1"/>
          <p:nvPr/>
        </p:nvSpPr>
        <p:spPr>
          <a:xfrm>
            <a:off x="371475" y="915988"/>
            <a:ext cx="8280400" cy="369887"/>
          </a:xfrm>
          <a:prstGeom prst="rect">
            <a:avLst/>
          </a:prstGeom>
          <a:noFill/>
        </p:spPr>
        <p:txBody>
          <a:bodyPr>
            <a:spAutoFit/>
          </a:bodyPr>
          <a:lstStyle/>
          <a:p>
            <a:pPr>
              <a:defRPr/>
            </a:pPr>
            <a:r>
              <a:rPr lang="ru-RU" dirty="0">
                <a:solidFill>
                  <a:schemeClr val="tx2">
                    <a:lumMod val="60000"/>
                    <a:lumOff val="40000"/>
                  </a:schemeClr>
                </a:solidFill>
                <a:latin typeface="+mn-lt"/>
              </a:rPr>
              <a:t>Дозирование и смешивание</a:t>
            </a:r>
          </a:p>
        </p:txBody>
      </p:sp>
      <p:sp>
        <p:nvSpPr>
          <p:cNvPr id="2" name="TextBox 1"/>
          <p:cNvSpPr txBox="1"/>
          <p:nvPr/>
        </p:nvSpPr>
        <p:spPr>
          <a:xfrm>
            <a:off x="412750" y="1285875"/>
            <a:ext cx="5599113" cy="2262188"/>
          </a:xfrm>
          <a:prstGeom prst="rect">
            <a:avLst/>
          </a:prstGeom>
          <a:noFill/>
        </p:spPr>
        <p:txBody>
          <a:bodyPr>
            <a:spAutoFit/>
          </a:bodyPr>
          <a:lstStyle/>
          <a:p>
            <a:pPr>
              <a:spcAft>
                <a:spcPts val="600"/>
              </a:spcAft>
              <a:defRPr/>
            </a:pPr>
            <a:r>
              <a:rPr lang="ru-RU" dirty="0">
                <a:solidFill>
                  <a:srgbClr val="FF0000"/>
                </a:solidFill>
                <a:latin typeface="+mn-lt"/>
              </a:rPr>
              <a:t>Добавление фибры при замесе небольшого объема бетона:</a:t>
            </a:r>
          </a:p>
          <a:p>
            <a:pPr marL="285750" indent="-285750">
              <a:spcAft>
                <a:spcPts val="600"/>
              </a:spcAft>
              <a:buFont typeface="Arial" pitchFamily="34" charset="0"/>
              <a:buChar char="•"/>
              <a:defRPr/>
            </a:pPr>
            <a:r>
              <a:rPr lang="ru-RU" dirty="0">
                <a:latin typeface="+mn-lt"/>
              </a:rPr>
              <a:t>Разъединение при помощи сжатого воздуха и вдувания в барабан на бетонную смесь </a:t>
            </a:r>
          </a:p>
          <a:p>
            <a:pPr marL="285750" indent="-285750">
              <a:spcAft>
                <a:spcPts val="600"/>
              </a:spcAft>
              <a:buFont typeface="Arial" pitchFamily="34" charset="0"/>
              <a:buChar char="•"/>
              <a:defRPr/>
            </a:pPr>
            <a:r>
              <a:rPr lang="ru-RU" dirty="0">
                <a:latin typeface="+mn-lt"/>
              </a:rPr>
              <a:t>Вращение барабана миксера с наибольшей скоростью</a:t>
            </a:r>
          </a:p>
          <a:p>
            <a:pPr marL="285750" indent="-285750">
              <a:spcAft>
                <a:spcPts val="600"/>
              </a:spcAft>
              <a:buFont typeface="Arial" pitchFamily="34" charset="0"/>
              <a:buChar char="•"/>
              <a:defRPr/>
            </a:pPr>
            <a:r>
              <a:rPr lang="ru-RU" dirty="0">
                <a:latin typeface="+mn-lt"/>
              </a:rPr>
              <a:t>Минимальное время смешивания </a:t>
            </a:r>
            <a:r>
              <a:rPr lang="en-US" dirty="0">
                <a:latin typeface="+mn-lt"/>
              </a:rPr>
              <a:t>&gt;</a:t>
            </a:r>
            <a:r>
              <a:rPr lang="ru-RU" dirty="0">
                <a:latin typeface="+mn-lt"/>
              </a:rPr>
              <a:t> 5 мин.</a:t>
            </a:r>
          </a:p>
        </p:txBody>
      </p:sp>
      <p:pic>
        <p:nvPicPr>
          <p:cNvPr id="18439" name="Picture 2" descr="http://spectehnika34.ru/uploads/posts/2011-12/1325195159_14_automix_2.jpg"/>
          <p:cNvPicPr>
            <a:picLocks noChangeAspect="1" noChangeArrowheads="1"/>
          </p:cNvPicPr>
          <p:nvPr/>
        </p:nvPicPr>
        <p:blipFill>
          <a:blip r:embed="rId2"/>
          <a:srcRect/>
          <a:stretch>
            <a:fillRect/>
          </a:stretch>
        </p:blipFill>
        <p:spPr bwMode="auto">
          <a:xfrm>
            <a:off x="5324475" y="1785938"/>
            <a:ext cx="3325813" cy="2493962"/>
          </a:xfrm>
          <a:prstGeom prst="rect">
            <a:avLst/>
          </a:prstGeom>
          <a:noFill/>
          <a:ln w="9525">
            <a:noFill/>
            <a:miter lim="800000"/>
            <a:headEnd/>
            <a:tailEnd/>
          </a:ln>
        </p:spPr>
      </p:pic>
      <p:sp>
        <p:nvSpPr>
          <p:cNvPr id="10" name="TextBox 9"/>
          <p:cNvSpPr txBox="1"/>
          <p:nvPr/>
        </p:nvSpPr>
        <p:spPr>
          <a:xfrm>
            <a:off x="412750" y="3698875"/>
            <a:ext cx="5599113" cy="2262188"/>
          </a:xfrm>
          <a:prstGeom prst="rect">
            <a:avLst/>
          </a:prstGeom>
          <a:noFill/>
        </p:spPr>
        <p:txBody>
          <a:bodyPr>
            <a:spAutoFit/>
          </a:bodyPr>
          <a:lstStyle/>
          <a:p>
            <a:pPr>
              <a:spcAft>
                <a:spcPts val="600"/>
              </a:spcAft>
              <a:defRPr/>
            </a:pPr>
            <a:r>
              <a:rPr lang="ru-RU" dirty="0">
                <a:solidFill>
                  <a:srgbClr val="FF0000"/>
                </a:solidFill>
                <a:latin typeface="+mn-lt"/>
              </a:rPr>
              <a:t>Добавление фибры при изготовлении большого объема бетона:</a:t>
            </a:r>
          </a:p>
          <a:p>
            <a:pPr marL="285750" indent="-285750">
              <a:spcAft>
                <a:spcPts val="600"/>
              </a:spcAft>
              <a:buFont typeface="Arial" pitchFamily="34" charset="0"/>
              <a:buChar char="•"/>
              <a:defRPr/>
            </a:pPr>
            <a:r>
              <a:rPr lang="ru-RU" dirty="0">
                <a:latin typeface="+mn-lt"/>
              </a:rPr>
              <a:t>Введение непосредственно через транспортер с заполнителем</a:t>
            </a:r>
            <a:r>
              <a:rPr lang="en-US" dirty="0">
                <a:latin typeface="+mn-lt"/>
              </a:rPr>
              <a:t>!</a:t>
            </a:r>
            <a:r>
              <a:rPr lang="ru-RU" dirty="0">
                <a:latin typeface="+mn-lt"/>
              </a:rPr>
              <a:t> в </a:t>
            </a:r>
            <a:r>
              <a:rPr lang="ru-RU" dirty="0" err="1">
                <a:latin typeface="+mn-lt"/>
              </a:rPr>
              <a:t>бетоносмеситель</a:t>
            </a:r>
            <a:r>
              <a:rPr lang="ru-RU" dirty="0">
                <a:latin typeface="+mn-lt"/>
              </a:rPr>
              <a:t>  </a:t>
            </a:r>
          </a:p>
          <a:p>
            <a:pPr marL="285750" indent="-285750">
              <a:spcAft>
                <a:spcPts val="600"/>
              </a:spcAft>
              <a:buFont typeface="Arial" pitchFamily="34" charset="0"/>
              <a:buChar char="•"/>
              <a:defRPr/>
            </a:pPr>
            <a:r>
              <a:rPr lang="ru-RU" dirty="0">
                <a:latin typeface="+mn-lt"/>
              </a:rPr>
              <a:t>При необходимости также вручную (целые упаковочные единицы) </a:t>
            </a:r>
          </a:p>
          <a:p>
            <a:pPr>
              <a:spcAft>
                <a:spcPts val="600"/>
              </a:spcAft>
              <a:defRPr/>
            </a:pPr>
            <a:r>
              <a:rPr lang="ru-RU" dirty="0">
                <a:latin typeface="+mn-lt"/>
              </a:rPr>
              <a:t>       Минимальное время смешивания </a:t>
            </a:r>
            <a:r>
              <a:rPr lang="en-US" dirty="0">
                <a:latin typeface="+mn-lt"/>
              </a:rPr>
              <a:t>&gt;</a:t>
            </a:r>
            <a:r>
              <a:rPr lang="ru-RU" dirty="0">
                <a:latin typeface="+mn-lt"/>
              </a:rPr>
              <a:t> 1-2 минут</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5969</TotalTime>
  <Words>593</Words>
  <Application>Microsoft Office PowerPoint</Application>
  <PresentationFormat>Экран (4:3)</PresentationFormat>
  <Paragraphs>142</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HC Compozit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Полимерные композитные материалы при ремонте и реконструкции</dc:title>
  <dc:creator>Admin</dc:creator>
  <cp:lastModifiedBy>G580</cp:lastModifiedBy>
  <cp:revision>216</cp:revision>
  <dcterms:created xsi:type="dcterms:W3CDTF">2011-04-07T11:48:53Z</dcterms:created>
  <dcterms:modified xsi:type="dcterms:W3CDTF">2014-11-11T06:43:56Z</dcterms:modified>
</cp:coreProperties>
</file>